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2" r:id="rId3"/>
    <p:sldId id="301" r:id="rId4"/>
    <p:sldId id="299" r:id="rId5"/>
    <p:sldId id="281" r:id="rId6"/>
    <p:sldId id="287" r:id="rId7"/>
    <p:sldId id="288" r:id="rId8"/>
    <p:sldId id="289" r:id="rId9"/>
    <p:sldId id="293" r:id="rId10"/>
    <p:sldId id="294" r:id="rId11"/>
    <p:sldId id="290" r:id="rId12"/>
    <p:sldId id="295" r:id="rId13"/>
    <p:sldId id="275" r:id="rId14"/>
    <p:sldId id="303" r:id="rId15"/>
    <p:sldId id="261" r:id="rId16"/>
    <p:sldId id="268" r:id="rId17"/>
    <p:sldId id="269" r:id="rId18"/>
    <p:sldId id="279" r:id="rId19"/>
    <p:sldId id="283" r:id="rId20"/>
    <p:sldId id="280" r:id="rId21"/>
    <p:sldId id="284" r:id="rId22"/>
    <p:sldId id="297" r:id="rId23"/>
    <p:sldId id="304" r:id="rId24"/>
    <p:sldId id="305" r:id="rId25"/>
    <p:sldId id="306" r:id="rId26"/>
    <p:sldId id="30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7" autoAdjust="0"/>
    <p:restoredTop sz="88717" autoAdjust="0"/>
  </p:normalViewPr>
  <p:slideViewPr>
    <p:cSldViewPr>
      <p:cViewPr varScale="1">
        <p:scale>
          <a:sx n="73" d="100"/>
          <a:sy n="73" d="100"/>
        </p:scale>
        <p:origin x="888" y="72"/>
      </p:cViewPr>
      <p:guideLst>
        <p:guide orient="horz" pos="2160"/>
        <p:guide pos="2880"/>
      </p:guideLst>
    </p:cSldViewPr>
  </p:slideViewPr>
  <p:notesTextViewPr>
    <p:cViewPr>
      <p:scale>
        <a:sx n="1" d="1"/>
        <a:sy n="1" d="1"/>
      </p:scale>
      <p:origin x="0" y="0"/>
    </p:cViewPr>
  </p:notesTextViewPr>
  <p:sorterViewPr>
    <p:cViewPr>
      <p:scale>
        <a:sx n="100" d="100"/>
        <a:sy n="100" d="100"/>
      </p:scale>
      <p:origin x="0" y="1872"/>
    </p:cViewPr>
  </p:sorterViewPr>
  <p:notesViewPr>
    <p:cSldViewPr>
      <p:cViewPr>
        <p:scale>
          <a:sx n="80" d="100"/>
          <a:sy n="80" d="100"/>
        </p:scale>
        <p:origin x="-1934" y="7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9262285116639"/>
          <c:y val="0.17307574782888385"/>
          <c:w val="0.85837778871391079"/>
          <c:h val="0.76639916371823735"/>
        </c:manualLayout>
      </c:layout>
      <c:barChart>
        <c:barDir val="col"/>
        <c:grouping val="clustered"/>
        <c:varyColors val="0"/>
        <c:ser>
          <c:idx val="0"/>
          <c:order val="0"/>
          <c:tx>
            <c:strRef>
              <c:f>Sheet1!$B$1</c:f>
              <c:strCache>
                <c:ptCount val="1"/>
                <c:pt idx="0">
                  <c:v>Series 2</c:v>
                </c:pt>
              </c:strCache>
            </c:strRef>
          </c:tx>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1-C6A8-4645-B64C-37980C943E28}"/>
              </c:ext>
            </c:extLst>
          </c:dPt>
          <c:dLbls>
            <c:dLbl>
              <c:idx val="4"/>
              <c:tx>
                <c:rich>
                  <a:bodyPr/>
                  <a:lstStyle/>
                  <a:p>
                    <a:r>
                      <a:rPr lang="en-US" dirty="0" smtClean="0"/>
                      <a:t>$142,394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A8-4645-B64C-37980C943E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Osteopathic</c:v>
                </c:pt>
                <c:pt idx="1">
                  <c:v>Dental</c:v>
                </c:pt>
                <c:pt idx="2">
                  <c:v>Medicine</c:v>
                </c:pt>
                <c:pt idx="3">
                  <c:v>Pharmacy</c:v>
                </c:pt>
                <c:pt idx="4">
                  <c:v>Veterinary</c:v>
                </c:pt>
              </c:strCache>
            </c:strRef>
          </c:cat>
          <c:val>
            <c:numRef>
              <c:f>Sheet1!$B$2:$B$6</c:f>
              <c:numCache>
                <c:formatCode>"$"#,##0</c:formatCode>
                <c:ptCount val="5"/>
                <c:pt idx="0">
                  <c:v>240331</c:v>
                </c:pt>
                <c:pt idx="1">
                  <c:v>231049</c:v>
                </c:pt>
                <c:pt idx="2">
                  <c:v>189165</c:v>
                </c:pt>
                <c:pt idx="3">
                  <c:v>157425</c:v>
                </c:pt>
                <c:pt idx="4">
                  <c:v>132900</c:v>
                </c:pt>
              </c:numCache>
            </c:numRef>
          </c:val>
          <c:extLst>
            <c:ext xmlns:c16="http://schemas.microsoft.com/office/drawing/2014/chart" uri="{C3380CC4-5D6E-409C-BE32-E72D297353CC}">
              <c16:uniqueId val="{00000002-C6A8-4645-B64C-37980C943E28}"/>
            </c:ext>
          </c:extLst>
        </c:ser>
        <c:dLbls>
          <c:dLblPos val="outEnd"/>
          <c:showLegendKey val="0"/>
          <c:showVal val="1"/>
          <c:showCatName val="0"/>
          <c:showSerName val="0"/>
          <c:showPercent val="0"/>
          <c:showBubbleSize val="0"/>
        </c:dLbls>
        <c:gapWidth val="219"/>
        <c:overlap val="-27"/>
        <c:axId val="190399232"/>
        <c:axId val="190414848"/>
      </c:barChart>
      <c:catAx>
        <c:axId val="19039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414848"/>
        <c:crosses val="autoZero"/>
        <c:auto val="1"/>
        <c:lblAlgn val="ctr"/>
        <c:lblOffset val="100"/>
        <c:noMultiLvlLbl val="0"/>
      </c:catAx>
      <c:valAx>
        <c:axId val="190414848"/>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39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0.19953</cdr:x>
      <cdr:y>0.04153</cdr:y>
    </cdr:from>
    <cdr:to>
      <cdr:x>0.80047</cdr:x>
      <cdr:y>0.21441</cdr:y>
    </cdr:to>
    <cdr:sp macro="" textlink="">
      <cdr:nvSpPr>
        <cdr:cNvPr id="2" name="Subtitle 2"/>
        <cdr:cNvSpPr txBox="1">
          <a:spLocks xmlns:a="http://schemas.openxmlformats.org/drawingml/2006/main"/>
        </cdr:cNvSpPr>
      </cdr:nvSpPr>
      <cdr:spPr>
        <a:xfrm xmlns:a="http://schemas.openxmlformats.org/drawingml/2006/main">
          <a:off x="1802715" y="206592"/>
          <a:ext cx="5429249" cy="859972"/>
        </a:xfrm>
        <a:prstGeom xmlns:a="http://schemas.openxmlformats.org/drawingml/2006/main" prst="rect">
          <a:avLst/>
        </a:prstGeom>
      </cdr:spPr>
      <cdr:txBody>
        <a:bodyPr xmlns:a="http://schemas.openxmlformats.org/drawingml/2006/main" vert="horz" lIns="0" tIns="0" rIns="0" bIns="0" rtlCol="0" anchor="b"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100000"/>
            </a:lnSpc>
            <a:spcBef>
              <a:spcPts val="0"/>
            </a:spcBef>
            <a:defRPr sz="1862" b="0" i="0" u="none" strike="noStrike" kern="1200" spc="0" baseline="0">
              <a:solidFill>
                <a:prstClr val="black">
                  <a:lumMod val="65000"/>
                  <a:lumOff val="35000"/>
                </a:prstClr>
              </a:solidFill>
              <a:latin typeface="+mn-lt"/>
              <a:ea typeface="+mn-ea"/>
              <a:cs typeface="+mn-cs"/>
            </a:defRPr>
          </a:pPr>
          <a:r>
            <a:rPr lang="en-US" sz="1800" b="1" dirty="0" smtClean="0"/>
            <a:t>A comparison of the </a:t>
          </a:r>
        </a:p>
        <a:p xmlns:a="http://schemas.openxmlformats.org/drawingml/2006/main">
          <a:pPr algn="ctr">
            <a:lnSpc>
              <a:spcPct val="100000"/>
            </a:lnSpc>
            <a:spcBef>
              <a:spcPts val="0"/>
            </a:spcBef>
            <a:defRPr sz="1862" b="0" i="0" u="none" strike="noStrike" kern="1200" spc="0" baseline="0">
              <a:solidFill>
                <a:prstClr val="black">
                  <a:lumMod val="65000"/>
                  <a:lumOff val="35000"/>
                </a:prstClr>
              </a:solidFill>
              <a:latin typeface="+mn-lt"/>
              <a:ea typeface="+mn-ea"/>
              <a:cs typeface="+mn-cs"/>
            </a:defRPr>
          </a:pPr>
          <a:r>
            <a:rPr lang="en-US" sz="1800" b="1" dirty="0" smtClean="0"/>
            <a:t>Mean Educational Debt by Health Profession 2016</a:t>
          </a:r>
          <a:endParaRPr lang="en-US"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0D1642-A143-4979-BAC7-FAA3E3B07CA7}" type="datetimeFigureOut">
              <a:rPr lang="en-US" smtClean="0"/>
              <a:t>4/7/2017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5F49AA-8F47-4C51-A04F-AA6C382A21A0}" type="slidenum">
              <a:rPr lang="en-US" smtClean="0"/>
              <a:t>‹#›</a:t>
            </a:fld>
            <a:endParaRPr lang="en-US"/>
          </a:p>
        </p:txBody>
      </p:sp>
    </p:spTree>
    <p:extLst>
      <p:ext uri="{BB962C8B-B14F-4D97-AF65-F5344CB8AC3E}">
        <p14:creationId xmlns:p14="http://schemas.microsoft.com/office/powerpoint/2010/main" val="73013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udentloans.gov/myDirectLoan/redirect.action?app=consolidation&amp;from=15SPRRPMT&amp;id=5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Kevin and Gina will briefly</a:t>
            </a:r>
            <a:r>
              <a:rPr lang="en-US" baseline="0" dirty="0" smtClean="0"/>
              <a:t> introduce themselves and their respective organizations.</a:t>
            </a:r>
          </a:p>
        </p:txBody>
      </p:sp>
      <p:sp>
        <p:nvSpPr>
          <p:cNvPr id="4" name="Slide Number Placeholder 3"/>
          <p:cNvSpPr>
            <a:spLocks noGrp="1"/>
          </p:cNvSpPr>
          <p:nvPr>
            <p:ph type="sldNum" sz="quarter" idx="10"/>
          </p:nvPr>
        </p:nvSpPr>
        <p:spPr/>
        <p:txBody>
          <a:bodyPr/>
          <a:lstStyle/>
          <a:p>
            <a:fld id="{6B5F49AA-8F47-4C51-A04F-AA6C382A21A0}" type="slidenum">
              <a:rPr lang="en-US" smtClean="0"/>
              <a:t>1</a:t>
            </a:fld>
            <a:endParaRPr lang="en-US"/>
          </a:p>
        </p:txBody>
      </p:sp>
    </p:spTree>
    <p:extLst>
      <p:ext uri="{BB962C8B-B14F-4D97-AF65-F5344CB8AC3E}">
        <p14:creationId xmlns:p14="http://schemas.microsoft.com/office/powerpoint/2010/main" val="2763929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smtClean="0"/>
              <a:t>Grace Period:</a:t>
            </a:r>
            <a:r>
              <a:rPr lang="en-US" dirty="0" smtClean="0"/>
              <a:t> Once</a:t>
            </a:r>
            <a:r>
              <a:rPr lang="en-US" baseline="0" dirty="0" smtClean="0"/>
              <a:t> you graduate, </a:t>
            </a:r>
            <a:r>
              <a:rPr lang="en-US" sz="1200" b="0" i="0" kern="1200" dirty="0" smtClean="0">
                <a:solidFill>
                  <a:schemeClr val="tx1"/>
                </a:solidFill>
                <a:effectLst/>
                <a:latin typeface="+mn-lt"/>
                <a:ea typeface="+mn-ea"/>
                <a:cs typeface="+mn-cs"/>
              </a:rPr>
              <a:t>leave school, or drop below half-time enrollment you are not required to make payments on certain federal student loans for 6 months. Some federal student loans will accrue interest during the grace period, and if the interest is unpaid, it will be added to the principal balance (capitalized)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the loan when the repayment period begins.</a:t>
            </a:r>
            <a:endParaRPr lang="en-US" dirty="0" smtClean="0"/>
          </a:p>
          <a:p>
            <a:pPr fontAlgn="base"/>
            <a:endParaRPr lang="en-US" dirty="0" smtClean="0"/>
          </a:p>
          <a:p>
            <a:pPr fontAlgn="base"/>
            <a:r>
              <a:rPr lang="en-US" b="1" dirty="0" smtClean="0"/>
              <a:t>Deferment:</a:t>
            </a:r>
            <a:r>
              <a:rPr lang="en-US" dirty="0" smtClean="0"/>
              <a:t> If</a:t>
            </a:r>
            <a:r>
              <a:rPr lang="en-US" baseline="0" dirty="0" smtClean="0"/>
              <a:t> you’re enrolled in an approved fellowship or other study program, serving active duty military service or the Peace Corps, experiencing financial hardship -- y</a:t>
            </a:r>
            <a:r>
              <a:rPr lang="en-US" dirty="0" smtClean="0"/>
              <a:t>ou can apply to</a:t>
            </a:r>
            <a:r>
              <a:rPr lang="en-US" baseline="0" dirty="0" smtClean="0"/>
              <a:t> p</a:t>
            </a:r>
            <a:r>
              <a:rPr lang="en-US" sz="1200" b="0" i="0" kern="1200" dirty="0" smtClean="0">
                <a:solidFill>
                  <a:schemeClr val="tx1"/>
                </a:solidFill>
                <a:effectLst/>
                <a:latin typeface="+mn-lt"/>
                <a:ea typeface="+mn-ea"/>
                <a:cs typeface="+mn-cs"/>
              </a:rPr>
              <a:t>ostpone payment on a federal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loan. Interest does not accrue on Direct Subsidized Loans, Subsidized Federal Stafford Loans, and Federal Perkins Loans. All other federal student loans that are deferred will continue to accrue interest. Any unpaid interest that accrues during the deferment period may be added to the principal balance (capitalized) of the loan(s). Deferment can last up</a:t>
            </a:r>
            <a:r>
              <a:rPr lang="en-US" sz="1200" b="0" i="0" kern="1200" baseline="0" dirty="0" smtClean="0">
                <a:solidFill>
                  <a:schemeClr val="tx1"/>
                </a:solidFill>
                <a:effectLst/>
                <a:latin typeface="+mn-lt"/>
                <a:ea typeface="+mn-ea"/>
                <a:cs typeface="+mn-cs"/>
              </a:rPr>
              <a:t> to 3 years. </a:t>
            </a:r>
            <a:endParaRPr lang="en-US" dirty="0" smtClean="0"/>
          </a:p>
          <a:p>
            <a:pPr fontAlgn="base"/>
            <a:endParaRPr lang="en-US" dirty="0" smtClean="0"/>
          </a:p>
          <a:p>
            <a:pPr fontAlgn="base"/>
            <a:r>
              <a:rPr lang="en-US" b="1" dirty="0" smtClean="0"/>
              <a:t>Forbearance: </a:t>
            </a:r>
            <a:r>
              <a:rPr lang="en-US" sz="1200" b="0" i="0" kern="1200" dirty="0" smtClean="0">
                <a:solidFill>
                  <a:schemeClr val="tx1"/>
                </a:solidFill>
                <a:effectLst/>
                <a:latin typeface="+mn-lt"/>
                <a:ea typeface="+mn-ea"/>
                <a:cs typeface="+mn-cs"/>
              </a:rPr>
              <a:t>Monthly loan payments can be temporarily suspended or reduced. It is not automatic</a:t>
            </a:r>
            <a:r>
              <a:rPr lang="en-US" sz="1200" b="0" i="0" kern="1200" baseline="0" dirty="0" smtClean="0">
                <a:solidFill>
                  <a:schemeClr val="tx1"/>
                </a:solidFill>
                <a:effectLst/>
                <a:latin typeface="+mn-lt"/>
                <a:ea typeface="+mn-ea"/>
                <a:cs typeface="+mn-cs"/>
              </a:rPr>
              <a:t> and must be applied for. </a:t>
            </a:r>
            <a:r>
              <a:rPr lang="en-US" sz="1200" b="0" i="0" kern="1200" dirty="0" smtClean="0">
                <a:solidFill>
                  <a:schemeClr val="tx1"/>
                </a:solidFill>
                <a:effectLst/>
                <a:latin typeface="+mn-lt"/>
                <a:ea typeface="+mn-ea"/>
                <a:cs typeface="+mn-cs"/>
              </a:rPr>
              <a:t>Your lender may grant you a forbearance if you’re willing but unable to make loan payments due to financial hardships.</a:t>
            </a:r>
            <a:r>
              <a:rPr lang="en-US" baseline="0" dirty="0" smtClean="0"/>
              <a:t> There are two types of forbearance -- </a:t>
            </a:r>
            <a:r>
              <a:rPr lang="en-US" b="1" baseline="0" dirty="0" smtClean="0"/>
              <a:t>discretionary forbearance</a:t>
            </a:r>
            <a:r>
              <a:rPr lang="en-US" baseline="0" dirty="0" smtClean="0"/>
              <a:t> can be granted for illness or financial hardship while </a:t>
            </a:r>
            <a:r>
              <a:rPr lang="en-US" b="1" baseline="0" dirty="0" smtClean="0"/>
              <a:t>mandatory forbearance</a:t>
            </a:r>
            <a:r>
              <a:rPr lang="en-US" baseline="0" dirty="0" smtClean="0"/>
              <a:t> is granted when the </a:t>
            </a:r>
            <a:r>
              <a:rPr lang="en-US" sz="1200" b="0" i="0" kern="1200" dirty="0" smtClean="0">
                <a:solidFill>
                  <a:schemeClr val="tx1"/>
                </a:solidFill>
                <a:effectLst/>
                <a:latin typeface="+mn-lt"/>
                <a:ea typeface="+mn-ea"/>
                <a:cs typeface="+mn-cs"/>
              </a:rPr>
              <a:t>total student loan amount owed each month for all the student loans received is 20% or more of their total monthly gro</a:t>
            </a:r>
            <a:r>
              <a:rPr lang="en-US" sz="1200" b="0" i="0" u="none" kern="1200" dirty="0" smtClean="0">
                <a:solidFill>
                  <a:schemeClr val="tx1"/>
                </a:solidFill>
                <a:effectLst/>
                <a:latin typeface="+mn-lt"/>
                <a:ea typeface="+mn-ea"/>
                <a:cs typeface="+mn-cs"/>
              </a:rPr>
              <a:t>ss income. Or when a borrower is serving in AmeriCorps.</a:t>
            </a:r>
            <a:r>
              <a:rPr lang="en-US" sz="1200" b="0" i="0" u="none" kern="1200" baseline="0" dirty="0" smtClean="0">
                <a:solidFill>
                  <a:schemeClr val="tx1"/>
                </a:solidFill>
                <a:effectLst/>
                <a:latin typeface="+mn-lt"/>
                <a:ea typeface="+mn-ea"/>
                <a:cs typeface="+mn-cs"/>
              </a:rPr>
              <a:t> Or when th</a:t>
            </a:r>
            <a:r>
              <a:rPr lang="en-US" sz="1200" b="0" i="0" kern="1200" dirty="0" smtClean="0">
                <a:solidFill>
                  <a:schemeClr val="tx1"/>
                </a:solidFill>
                <a:effectLst/>
                <a:latin typeface="+mn-lt"/>
                <a:ea typeface="+mn-ea"/>
                <a:cs typeface="+mn-cs"/>
              </a:rPr>
              <a:t>ey’re a member of the National Guard and have been activated by a governor, but they’re not eligible for a military deferment. During forbearance, principal payments are postponed but interest continues to accrue. Unpaid interest that accrues during the forbearance will be added to the principal balance (capitalized).</a:t>
            </a:r>
          </a:p>
          <a:p>
            <a:pPr fontAlgn="base"/>
            <a:endParaRPr lang="en-US" baseline="0" dirty="0" smtClean="0"/>
          </a:p>
          <a:p>
            <a:pPr fontAlgn="base"/>
            <a:r>
              <a:rPr lang="en-US" b="1" baseline="0" dirty="0" smtClean="0"/>
              <a:t>Delinquent Loan:</a:t>
            </a:r>
            <a:r>
              <a:rPr lang="en-US" sz="1200" b="0" i="0" kern="1200" dirty="0" smtClean="0">
                <a:solidFill>
                  <a:schemeClr val="tx1"/>
                </a:solidFill>
                <a:effectLst/>
                <a:latin typeface="+mn-lt"/>
                <a:ea typeface="+mn-ea"/>
                <a:cs typeface="+mn-cs"/>
              </a:rPr>
              <a:t> If you can't make scheduled loan payments and you don't qualify for a deferment, then you can contact your loan servicer and apply</a:t>
            </a:r>
            <a:r>
              <a:rPr lang="en-US" sz="1200" b="0" i="0" kern="1200" baseline="0" dirty="0" smtClean="0">
                <a:solidFill>
                  <a:schemeClr val="tx1"/>
                </a:solidFill>
                <a:effectLst/>
                <a:latin typeface="+mn-lt"/>
                <a:ea typeface="+mn-ea"/>
                <a:cs typeface="+mn-cs"/>
              </a:rPr>
              <a:t> for </a:t>
            </a:r>
            <a:r>
              <a:rPr lang="en-US" sz="1200" b="0" i="0" kern="1200" dirty="0" smtClean="0">
                <a:solidFill>
                  <a:schemeClr val="tx1"/>
                </a:solidFill>
                <a:effectLst/>
                <a:latin typeface="+mn-lt"/>
                <a:ea typeface="+mn-ea"/>
                <a:cs typeface="+mn-cs"/>
              </a:rPr>
              <a:t>forbearance. If</a:t>
            </a:r>
            <a:r>
              <a:rPr lang="en-US" sz="1200" b="0" i="0" kern="1200" baseline="0" dirty="0" smtClean="0">
                <a:solidFill>
                  <a:schemeClr val="tx1"/>
                </a:solidFill>
                <a:effectLst/>
                <a:latin typeface="+mn-lt"/>
                <a:ea typeface="+mn-ea"/>
                <a:cs typeface="+mn-cs"/>
              </a:rPr>
              <a:t> granted, you may </a:t>
            </a:r>
            <a:r>
              <a:rPr lang="en-US" sz="1200" b="0" i="0" kern="1200" dirty="0" smtClean="0">
                <a:solidFill>
                  <a:schemeClr val="tx1"/>
                </a:solidFill>
                <a:effectLst/>
                <a:latin typeface="+mn-lt"/>
                <a:ea typeface="+mn-ea"/>
                <a:cs typeface="+mn-cs"/>
              </a:rPr>
              <a:t>be able to stop making payments or reduce your monthly payment for up to 12 months. Interest will continue to accrue on subsidized and unsubsidized loans, including all </a:t>
            </a:r>
            <a:r>
              <a:rPr lang="en-US" sz="1200" b="0" i="0" kern="1200" dirty="0" err="1" smtClean="0">
                <a:solidFill>
                  <a:schemeClr val="tx1"/>
                </a:solidFill>
                <a:effectLst/>
                <a:latin typeface="+mn-lt"/>
                <a:ea typeface="+mn-ea"/>
                <a:cs typeface="+mn-cs"/>
              </a:rPr>
              <a:t>GradPLUS</a:t>
            </a:r>
            <a:r>
              <a:rPr lang="en-US" sz="1200" b="0" i="0" kern="1200" dirty="0" smtClean="0">
                <a:solidFill>
                  <a:schemeClr val="tx1"/>
                </a:solidFill>
                <a:effectLst/>
                <a:latin typeface="+mn-lt"/>
                <a:ea typeface="+mn-ea"/>
                <a:cs typeface="+mn-cs"/>
              </a:rPr>
              <a:t>.</a:t>
            </a:r>
            <a:endParaRPr lang="en-US" baseline="0" dirty="0" smtClean="0"/>
          </a:p>
          <a:p>
            <a:pPr fontAlgn="base"/>
            <a:endParaRPr lang="en-US" baseline="0" dirty="0" smtClean="0"/>
          </a:p>
          <a:p>
            <a:pPr fontAlgn="base"/>
            <a:r>
              <a:rPr lang="en-US" b="1" baseline="0" dirty="0" smtClean="0"/>
              <a:t>Defaulted Loan:</a:t>
            </a:r>
            <a:r>
              <a:rPr lang="en-US" baseline="0" dirty="0" smtClean="0"/>
              <a:t> </a:t>
            </a:r>
            <a:r>
              <a:rPr lang="en-US" sz="1200" b="0" i="0" kern="1200" baseline="0" dirty="0" smtClean="0">
                <a:solidFill>
                  <a:schemeClr val="tx1"/>
                </a:solidFill>
                <a:effectLst/>
                <a:latin typeface="+mn-lt"/>
                <a:ea typeface="+mn-ea"/>
                <a:cs typeface="+mn-cs"/>
              </a:rPr>
              <a:t>When you f</a:t>
            </a:r>
            <a:r>
              <a:rPr lang="en-US" sz="1200" b="0" i="0" kern="1200" dirty="0" smtClean="0">
                <a:solidFill>
                  <a:schemeClr val="tx1"/>
                </a:solidFill>
                <a:effectLst/>
                <a:latin typeface="+mn-lt"/>
                <a:ea typeface="+mn-ea"/>
                <a:cs typeface="+mn-cs"/>
              </a:rPr>
              <a:t>ail to repay a loan according to the terms agreed to in the promissory note. For most federal student loans, you will default if you have not made a payment in more than 270 days. You may experience serious legal consequences if you default.</a:t>
            </a:r>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10</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AVMA and AAVMC are working</a:t>
            </a:r>
            <a:r>
              <a:rPr lang="en-US" sz="1200" kern="1200" baseline="0" dirty="0" smtClean="0">
                <a:solidFill>
                  <a:schemeClr val="tx1"/>
                </a:solidFill>
                <a:effectLst/>
                <a:latin typeface="+mn-lt"/>
                <a:ea typeface="+mn-ea"/>
                <a:cs typeface="+mn-cs"/>
              </a:rPr>
              <a:t> to m</a:t>
            </a:r>
            <a:r>
              <a:rPr lang="en-US" sz="1200" kern="1200" dirty="0" smtClean="0">
                <a:solidFill>
                  <a:schemeClr val="tx1"/>
                </a:solidFill>
                <a:effectLst/>
                <a:latin typeface="+mn-lt"/>
                <a:ea typeface="+mn-ea"/>
                <a:cs typeface="+mn-cs"/>
              </a:rPr>
              <a:t>aintain the PSLF program to incentivize veterinarians to work in eligible public sector jobs that promote public and animal health and ensure food safety (federal, state or local government agencies and tax-exempt nonprofit organizations). Federal student loans are forgiven after 10 years of full-time service in an eligible job and are not taxable benefits.  We will also oppose efforts to cap student loans forgiven and taxing PSLF benefits.</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verify employer eligibility contact the </a:t>
            </a:r>
            <a:r>
              <a:rPr lang="en-US" sz="1200" kern="1200" dirty="0" err="1" smtClean="0">
                <a:solidFill>
                  <a:schemeClr val="tx1"/>
                </a:solidFill>
                <a:effectLst/>
                <a:latin typeface="+mn-lt"/>
                <a:ea typeface="+mn-ea"/>
                <a:cs typeface="+mn-cs"/>
              </a:rPr>
              <a:t>FedLoan</a:t>
            </a:r>
            <a:r>
              <a:rPr lang="en-US" sz="1200" kern="1200" dirty="0" smtClean="0">
                <a:solidFill>
                  <a:schemeClr val="tx1"/>
                </a:solidFill>
                <a:effectLst/>
                <a:latin typeface="+mn-lt"/>
                <a:ea typeface="+mn-ea"/>
                <a:cs typeface="+mn-cs"/>
              </a:rPr>
              <a:t> Servicing at 800-699-2908 and submit the Employment Certification Form.</a:t>
            </a:r>
          </a:p>
          <a:p>
            <a:pPr lvl="0"/>
            <a:r>
              <a:rPr lang="en-US" sz="1200" kern="1200" dirty="0" smtClean="0">
                <a:solidFill>
                  <a:schemeClr val="tx1"/>
                </a:solidFill>
                <a:effectLst/>
                <a:latin typeface="+mn-lt"/>
                <a:ea typeface="+mn-ea"/>
                <a:cs typeface="+mn-cs"/>
              </a:rPr>
              <a:t>The first forgiveness of loan balances will occur in Oct. 2017, at the earliest.</a:t>
            </a: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maximize forgiveness under PSLF, borrowers should enroll in an income-driven repayment plans that require smaller monthly payments, these include: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AVMA/AAVMC Advocacy on PSLF:</a:t>
            </a:r>
            <a:endParaRPr lang="en-US" sz="10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PSLF can be capped, changed, or eliminated. There is no guarantee PSLF will be available with no changes when a borrower has met all the eligibility requirements.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We’re pressing Congress to maintain PSLF and to increase awareness and participation in the program. </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We maintain</a:t>
            </a:r>
            <a:r>
              <a:rPr lang="en-US" sz="1200" kern="1200" dirty="0" smtClean="0">
                <a:solidFill>
                  <a:schemeClr val="tx1"/>
                </a:solidFill>
                <a:effectLst/>
                <a:latin typeface="+mn-lt"/>
                <a:ea typeface="+mn-ea"/>
                <a:cs typeface="+mn-cs"/>
              </a:rPr>
              <a:t> that placing limits on the program and withholding taxes from forgiven loans will create insurmountable barriers for veterinarians to participate in PSLF.</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Calls</a:t>
            </a:r>
            <a:r>
              <a:rPr lang="en-US" sz="1200" b="1" kern="1200" baseline="0" dirty="0" smtClean="0">
                <a:solidFill>
                  <a:schemeClr val="tx1"/>
                </a:solidFill>
                <a:effectLst/>
                <a:latin typeface="+mn-lt"/>
                <a:ea typeface="+mn-ea"/>
                <a:cs typeface="+mn-cs"/>
              </a:rPr>
              <a:t> to modify and/or eliminate PSLF</a:t>
            </a:r>
            <a:endParaRPr lang="en-US" sz="11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Obama Administration and Congress called for modifications to PSFL and wanted to cap PSLF at $57,500.  The cap was also included in the Administration’s preliminary reform package aimed at expanding the Pay As You Earn repayment program but was dropped from the final package.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Several Republican House of Representative budget proposals have called for eliminating PSLF as well as ending in-school interest subsidy on all student loans, and repealing the expansion of income-driven repayment plans.</a:t>
            </a:r>
            <a:r>
              <a:rPr lang="en-US" dirty="0" smtClean="0">
                <a:effectLst/>
              </a:rPr>
              <a:t> </a:t>
            </a:r>
            <a:r>
              <a:rPr lang="en-US" sz="1050" kern="1200" dirty="0" smtClean="0">
                <a:solidFill>
                  <a:schemeClr val="tx1"/>
                </a:solidFill>
                <a:effectLst/>
                <a:latin typeface="+mn-lt"/>
                <a:ea typeface="+mn-ea"/>
                <a:cs typeface="+mn-cs"/>
              </a:rPr>
              <a:t>Established by the College Cost Reduction and Access Act of 2007.</a:t>
            </a:r>
          </a:p>
        </p:txBody>
      </p:sp>
      <p:sp>
        <p:nvSpPr>
          <p:cNvPr id="4" name="Slide Number Placeholder 3"/>
          <p:cNvSpPr>
            <a:spLocks noGrp="1"/>
          </p:cNvSpPr>
          <p:nvPr>
            <p:ph type="sldNum" sz="quarter" idx="10"/>
          </p:nvPr>
        </p:nvSpPr>
        <p:spPr/>
        <p:txBody>
          <a:bodyPr/>
          <a:lstStyle/>
          <a:p>
            <a:fld id="{6B5F49AA-8F47-4C51-A04F-AA6C382A21A0}" type="slidenum">
              <a:rPr lang="en-US" smtClean="0"/>
              <a:t>11</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Since 2010, USDA has granted 388 VMLRP awards to veterinarians to work full time</a:t>
            </a:r>
            <a:r>
              <a:rPr lang="en-US" sz="1050" kern="1200" baseline="0" dirty="0" smtClean="0">
                <a:solidFill>
                  <a:schemeClr val="tx1"/>
                </a:solidFill>
                <a:effectLst/>
                <a:latin typeface="+mn-lt"/>
                <a:ea typeface="+mn-ea"/>
                <a:cs typeface="+mn-cs"/>
              </a:rPr>
              <a:t> </a:t>
            </a:r>
            <a:r>
              <a:rPr lang="en-US" sz="1050" kern="1200" dirty="0" smtClean="0">
                <a:solidFill>
                  <a:schemeClr val="tx1"/>
                </a:solidFill>
                <a:effectLst/>
                <a:latin typeface="+mn-lt"/>
                <a:ea typeface="+mn-ea"/>
                <a:cs typeface="+mn-cs"/>
              </a:rPr>
              <a:t>in 45 states and Puerto Rico (applicants</a:t>
            </a:r>
            <a:r>
              <a:rPr lang="en-US" sz="1050" kern="1200" baseline="0" dirty="0" smtClean="0">
                <a:solidFill>
                  <a:schemeClr val="tx1"/>
                </a:solidFill>
                <a:effectLst/>
                <a:latin typeface="+mn-lt"/>
                <a:ea typeface="+mn-ea"/>
                <a:cs typeface="+mn-cs"/>
              </a:rPr>
              <a:t> may apply to fill slots in </a:t>
            </a:r>
            <a:r>
              <a:rPr lang="en-US" sz="1050" kern="1200" dirty="0" smtClean="0">
                <a:solidFill>
                  <a:schemeClr val="tx1"/>
                </a:solidFill>
                <a:effectLst/>
                <a:latin typeface="+mn-lt"/>
                <a:ea typeface="+mn-ea"/>
                <a:cs typeface="+mn-cs"/>
              </a:rPr>
              <a:t>all 50 states and U.S. territories).  The program is highly competitive</a:t>
            </a:r>
            <a:r>
              <a:rPr lang="en-US" sz="1050" kern="1200" baseline="0" dirty="0" smtClean="0">
                <a:solidFill>
                  <a:schemeClr val="tx1"/>
                </a:solidFill>
                <a:effectLst/>
                <a:latin typeface="+mn-lt"/>
                <a:ea typeface="+mn-ea"/>
                <a:cs typeface="+mn-cs"/>
              </a:rPr>
              <a:t> and exclusively for veterinarians to </a:t>
            </a:r>
            <a:r>
              <a:rPr lang="en-US" sz="1050" kern="1200" dirty="0" smtClean="0">
                <a:solidFill>
                  <a:schemeClr val="tx1"/>
                </a:solidFill>
                <a:effectLst/>
                <a:latin typeface="+mn-lt"/>
                <a:ea typeface="+mn-ea"/>
                <a:cs typeface="+mn-cs"/>
              </a:rPr>
              <a:t>practice</a:t>
            </a:r>
            <a:r>
              <a:rPr lang="en-US" sz="1050" kern="1200" baseline="0" dirty="0" smtClean="0">
                <a:solidFill>
                  <a:schemeClr val="tx1"/>
                </a:solidFill>
                <a:effectLst/>
                <a:latin typeface="+mn-lt"/>
                <a:ea typeface="+mn-ea"/>
                <a:cs typeface="+mn-cs"/>
              </a:rPr>
              <a:t> food animal medicine or public practice in designated VMLRP shortage areas.</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12</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AVMA and AAVMC are working in tandem on priorities relating to HEA reauthorization.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Abolishing origination fees on federal student loans.</a:t>
            </a:r>
            <a:r>
              <a:rPr lang="en-US" dirty="0"/>
              <a:t> These fees range from 1.073% to 4.292% and are deducted upfront from student loans before funds are disbursed to a school. Origination fees are akin to a tax on student loans paid by students.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smtClean="0"/>
              <a:t>Lowering </a:t>
            </a:r>
            <a:r>
              <a:rPr lang="en-US" b="1" dirty="0"/>
              <a:t>interest rates on federal student loans</a:t>
            </a:r>
            <a:r>
              <a:rPr lang="en-US" dirty="0"/>
              <a:t> to help control the cost of borrowing. Interest rates may go as high as 8.25% for undergraduates, 9.5% for unsubsidized Stafford and 10.5% for </a:t>
            </a:r>
            <a:r>
              <a:rPr lang="en-US" dirty="0" err="1"/>
              <a:t>GradPLUS</a:t>
            </a:r>
            <a:r>
              <a:rPr lang="en-US" dirty="0"/>
              <a:t>. For 2017 interest rates vary from 3.76% for undergraduates to 5.31% and 6.31% for unsubsidized Stafford and </a:t>
            </a:r>
            <a:r>
              <a:rPr lang="en-US" dirty="0" err="1"/>
              <a:t>GradPLUS</a:t>
            </a:r>
            <a:r>
              <a:rPr lang="en-US" dirty="0"/>
              <a:t> respectively</a:t>
            </a:r>
            <a:r>
              <a:rPr lang="en-US" dirty="0" smtClean="0"/>
              <a:t>.</a:t>
            </a:r>
            <a:endParaRPr lang="en-US" dirty="0"/>
          </a:p>
        </p:txBody>
      </p:sp>
      <p:sp>
        <p:nvSpPr>
          <p:cNvPr id="4" name="Slide Number Placeholder 3"/>
          <p:cNvSpPr>
            <a:spLocks noGrp="1"/>
          </p:cNvSpPr>
          <p:nvPr>
            <p:ph type="sldNum" sz="quarter" idx="10"/>
          </p:nvPr>
        </p:nvSpPr>
        <p:spPr/>
        <p:txBody>
          <a:bodyPr/>
          <a:lstStyle/>
          <a:p>
            <a:fld id="{6B5F49AA-8F47-4C51-A04F-AA6C382A21A0}" type="slidenum">
              <a:rPr lang="en-US" smtClean="0"/>
              <a:t>13</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AVMA and AAVMC are working in tandem on priorities relating to HEA reauthorization.  </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Permitting refinancing</a:t>
            </a:r>
            <a:r>
              <a:rPr lang="en-US" dirty="0" smtClean="0"/>
              <a:t> so that borrowers can access lower interest rates and lower the cost of educational debt. Borrowers with federal student loans ought to be able to refinance their federal educational loans anytime a lower interest rate is available. This would allow graduates to refinance at a low, fixed rate similar to what is available on a 30-year fixed mortgage rate.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Reinstating subsidized Stafford Loans.</a:t>
            </a:r>
            <a:r>
              <a:rPr lang="en-US" dirty="0"/>
              <a:t> The Stafford loan subsidy prevents interest from accruing on a loan while a student is in school. Subsidies were eliminated for grad-professional students by the Budget Control Act of 2011. While veterinary students may borrow the same annual and aggregate loan amounts, the entire amount is unsubsidized.</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Increasing awareness and participation in income-driven repayment (IDR) plans.</a:t>
            </a:r>
            <a:r>
              <a:rPr lang="en-US" dirty="0"/>
              <a:t> These plans help borrowers manage their federal student loan.  At present, borrowers must know about the plans; assess which plan is best for them; complete paperwork and income verification; and provide ongoing documentation of eligibility.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smtClean="0"/>
              <a:t>Help </a:t>
            </a:r>
            <a:r>
              <a:rPr lang="en-US" b="1" dirty="0"/>
              <a:t>borrowers manage educational debt by increasing financial literacy.</a:t>
            </a:r>
            <a:r>
              <a:rPr lang="en-US" dirty="0"/>
              <a:t>  Students ought to receive meaningful annual loan counseling including comprehensive information on the terms, conditions, and responsibilities of a federal student loan and information on a typical student budget, the right to request an annual credit report, average income and employment data, and financial management resources. Also, students should receive meaningful exit counseling including an outstanding loan balance summary, anticipated monthly payments under standard and IDR plans, an explanation of the grace period preceding repayment, the option to pay accrued interest before it capitalizes, the right to request an annual credit report, and loan servicer contact information</a:t>
            </a:r>
            <a:r>
              <a:rPr lang="en-US" dirty="0" smtClean="0"/>
              <a:t>.</a:t>
            </a:r>
          </a:p>
          <a:p>
            <a:pPr marL="174708" indent="-174708">
              <a:buFont typeface="Arial" panose="020B0604020202020204" pitchFamily="34" charset="0"/>
              <a:buChar char="•"/>
            </a:pPr>
            <a:endParaRPr lang="en-US"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Maintaining the Public Service Loan Forgiveness (PSLF)</a:t>
            </a:r>
            <a:r>
              <a:rPr lang="en-US" dirty="0" smtClean="0"/>
              <a:t> for veterinarians and other borrowers who are employed in public sector careers. Federal student loans are forgiven after 10 years of full-time service in an eligible job and are not taxable benefits.  AVMA is opposed to capping the amount of student loans that can be forgiven under the program and we oppose taxing PSLF benefits.</a:t>
            </a:r>
          </a:p>
        </p:txBody>
      </p:sp>
      <p:sp>
        <p:nvSpPr>
          <p:cNvPr id="4" name="Slide Number Placeholder 3"/>
          <p:cNvSpPr>
            <a:spLocks noGrp="1"/>
          </p:cNvSpPr>
          <p:nvPr>
            <p:ph type="sldNum" sz="quarter" idx="10"/>
          </p:nvPr>
        </p:nvSpPr>
        <p:spPr/>
        <p:txBody>
          <a:bodyPr/>
          <a:lstStyle/>
          <a:p>
            <a:fld id="{6B5F49AA-8F47-4C51-A04F-AA6C382A21A0}" type="slidenum">
              <a:rPr lang="en-US" smtClean="0"/>
              <a:t>14</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former presidents</a:t>
            </a:r>
            <a:r>
              <a:rPr lang="en-US" baseline="0" dirty="0" smtClean="0"/>
              <a:t> </a:t>
            </a:r>
            <a:r>
              <a:rPr lang="en-US" dirty="0" smtClean="0"/>
              <a:t>George</a:t>
            </a:r>
            <a:r>
              <a:rPr lang="en-US" baseline="0" dirty="0" smtClean="0"/>
              <a:t> W. Bush and Barack Obama</a:t>
            </a:r>
            <a:r>
              <a:rPr lang="en-US" dirty="0" smtClean="0"/>
              <a:t> </a:t>
            </a:r>
            <a:r>
              <a:rPr lang="en-US" baseline="0" dirty="0" smtClean="0"/>
              <a:t>before him, Donald Trump has said, “Education is the civil rights issue of our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a:t>
            </a:r>
            <a:r>
              <a:rPr lang="en-US" dirty="0" smtClean="0"/>
              <a:t>campaign trail he said</a:t>
            </a:r>
            <a:r>
              <a:rPr lang="en-US" baseline="0" dirty="0" smtClean="0"/>
              <a:t> little about higher education despite being asked </a:t>
            </a:r>
            <a:r>
              <a:rPr lang="en-US" dirty="0" smtClean="0"/>
              <a:t>more often about student debt than any other issue except national defense. </a:t>
            </a:r>
            <a:r>
              <a:rPr lang="en-US" baseline="0" dirty="0" smtClean="0"/>
              <a:t> </a:t>
            </a:r>
            <a:r>
              <a:rPr lang="en-US" dirty="0" smtClean="0"/>
              <a:t>The one thing we know with some degree of certainty is that the Trump Administration will seek</a:t>
            </a:r>
            <a:r>
              <a:rPr lang="en-US" baseline="0" dirty="0" smtClean="0"/>
              <a:t> to </a:t>
            </a:r>
            <a:r>
              <a:rPr lang="en-US" dirty="0" smtClean="0"/>
              <a:t>curtail </a:t>
            </a:r>
            <a:r>
              <a:rPr lang="en-US" dirty="0"/>
              <a:t>the federal government’s role in </a:t>
            </a:r>
            <a:r>
              <a:rPr lang="en-US" dirty="0" smtClean="0"/>
              <a:t>education. He’s already</a:t>
            </a:r>
            <a:r>
              <a:rPr lang="en-US" baseline="0" dirty="0" smtClean="0"/>
              <a:t> proposed a $20-B program that would allow federal funding to follow students to the K-12 school of their choice, including private schools. </a:t>
            </a:r>
            <a:r>
              <a:rPr lang="en-US" dirty="0" smtClean="0"/>
              <a:t>Also, he proposed</a:t>
            </a:r>
            <a:r>
              <a:rPr lang="en-US" baseline="0" dirty="0" smtClean="0"/>
              <a:t> a modification to income-based repayment which we will cover momentarily. </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President selected Betsy</a:t>
            </a:r>
            <a:r>
              <a:rPr lang="en-US" baseline="0" dirty="0" smtClean="0"/>
              <a:t> </a:t>
            </a:r>
            <a:r>
              <a:rPr lang="en-US" baseline="0" dirty="0" err="1" smtClean="0"/>
              <a:t>DeVos</a:t>
            </a:r>
            <a:r>
              <a:rPr lang="en-US" baseline="0" dirty="0" smtClean="0"/>
              <a:t> – a champion of school vouchers for private and charter schools to lead the U.S. Department of Education. She was confirmed on Feb. 7 to lead the </a:t>
            </a:r>
            <a:r>
              <a:rPr lang="en-US" dirty="0" smtClean="0"/>
              <a:t>smallest Cabinet agency with approximately 4,500 FTE and the 3</a:t>
            </a:r>
            <a:r>
              <a:rPr lang="en-US" baseline="30000" dirty="0" smtClean="0"/>
              <a:t>rd</a:t>
            </a:r>
            <a:r>
              <a:rPr lang="en-US" dirty="0" smtClean="0"/>
              <a:t> largest discretionary appropriation. Although her </a:t>
            </a:r>
            <a:r>
              <a:rPr lang="en-US" baseline="0" dirty="0" smtClean="0"/>
              <a:t>background on higher education is negligible, that is not particularly unusual as typically Secretaries rely heavily on a team assembled to focus on all matters concerning postsecondary education. These two key positions are the Undersecretary and the Assistant Secretary of Postsecondary Education. Both of these are still vacant and it is hoped that the Trump Administration would fill them quickly. These two in combination with </a:t>
            </a:r>
            <a:r>
              <a:rPr lang="en-US" dirty="0" smtClean="0"/>
              <a:t>President Trump’s Domestic Policy Council, will push the President’s higher education agenda in the 115</a:t>
            </a:r>
            <a:r>
              <a:rPr lang="en-US" baseline="30000" dirty="0" smtClean="0"/>
              <a:t>th</a:t>
            </a:r>
            <a:r>
              <a:rPr lang="en-US" baseline="0" dirty="0" smtClean="0"/>
              <a:t> Congress</a:t>
            </a:r>
            <a:r>
              <a:rPr lang="en-US" dirty="0" smtClean="0"/>
              <a:t>. </a:t>
            </a:r>
          </a:p>
        </p:txBody>
      </p:sp>
      <p:sp>
        <p:nvSpPr>
          <p:cNvPr id="4" name="Slide Number Placeholder 3"/>
          <p:cNvSpPr>
            <a:spLocks noGrp="1"/>
          </p:cNvSpPr>
          <p:nvPr>
            <p:ph type="sldNum" sz="quarter" idx="10"/>
          </p:nvPr>
        </p:nvSpPr>
        <p:spPr/>
        <p:txBody>
          <a:bodyPr/>
          <a:lstStyle/>
          <a:p>
            <a:fld id="{6B5F49AA-8F47-4C51-A04F-AA6C382A21A0}" type="slidenum">
              <a:rPr lang="en-US" smtClean="0"/>
              <a:t>15</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1" dirty="0" smtClean="0"/>
              <a:t>Alexander: </a:t>
            </a:r>
            <a:r>
              <a:rPr lang="en-US" sz="1000" dirty="0" smtClean="0"/>
              <a:t>1) simplify the FAFSA from 103 to 2 questions. 2) Discontinue Direct Loans and Perkins and replace with a single loan program with parallel terms and conditions to </a:t>
            </a:r>
            <a:r>
              <a:rPr lang="en-US" sz="1000" u="sng" dirty="0" smtClean="0"/>
              <a:t>Direct Unsubsidized Loans</a:t>
            </a:r>
            <a:r>
              <a:rPr lang="en-US" sz="1000" dirty="0" smtClean="0"/>
              <a:t>.  No subsidy </a:t>
            </a:r>
            <a:r>
              <a:rPr lang="en-US" sz="1000" u="sng" dirty="0" smtClean="0"/>
              <a:t>Student loans would be limited to COA minus grants and scholarships</a:t>
            </a:r>
            <a:r>
              <a:rPr lang="en-US" sz="1000" dirty="0" smtClean="0"/>
              <a:t>. Student loans would be included in estimated financial assistance. Schools could reduce the amount of a student loan, or refuse to certify it altogether, under exceptional circumstances. Schools would still be responsible for determining the amount of the loan and setting disbursement schedules as currently defined. The annual loan limit would be $8,000 for undergraduates and </a:t>
            </a:r>
            <a:r>
              <a:rPr lang="en-US" sz="1000" u="sng" dirty="0" smtClean="0"/>
              <a:t>$30,000 for graduate or professional students. Institution allowed higher graduate/professional annual limits for students in programs with high need up to a 50% increase in their aggregate limitations</a:t>
            </a:r>
            <a:r>
              <a:rPr lang="en-US" sz="1000" dirty="0" smtClean="0"/>
              <a:t>. The undergraduate aggregate limit would be $37,500; </a:t>
            </a:r>
            <a:r>
              <a:rPr lang="en-US" sz="1000" u="sng" dirty="0" smtClean="0"/>
              <a:t>the graduate/professional aggregate limit would be $150,000 (not including any undergraduate loans)</a:t>
            </a:r>
            <a:r>
              <a:rPr lang="en-US" sz="1000" dirty="0" smtClean="0"/>
              <a:t>. Repayment would begin after a 6-month grace period. ED would be required to provide information about the two repayment options available to the borrower: the income-based repayment plan and a 10-year plan with fixed monthly payments.</a:t>
            </a:r>
          </a:p>
          <a:p>
            <a:pPr defTabSz="931774">
              <a:defRPr/>
            </a:pPr>
            <a:endParaRPr lang="en-US" sz="1000" b="1" dirty="0">
              <a:latin typeface="Arial" panose="020B0604020202020204" pitchFamily="34" charset="0"/>
              <a:cs typeface="Arial" panose="020B0604020202020204" pitchFamily="34" charset="0"/>
            </a:endParaRPr>
          </a:p>
          <a:p>
            <a:pPr defTabSz="931774">
              <a:defRPr/>
            </a:pPr>
            <a:r>
              <a:rPr lang="en-US" sz="1000" b="1" dirty="0" smtClean="0"/>
              <a:t>Democrats:</a:t>
            </a:r>
            <a:r>
              <a:rPr lang="en-US" sz="1000" dirty="0" smtClean="0"/>
              <a:t> “free</a:t>
            </a:r>
            <a:r>
              <a:rPr lang="en-US" sz="1000" dirty="0"/>
              <a:t>” community college and “debt free tuition” at public four-year institutions. </a:t>
            </a:r>
            <a:r>
              <a:rPr lang="en-US" sz="1000" dirty="0" smtClean="0"/>
              <a:t>Lower </a:t>
            </a:r>
            <a:r>
              <a:rPr lang="en-US" sz="1000" dirty="0"/>
              <a:t>interest </a:t>
            </a:r>
            <a:r>
              <a:rPr lang="en-US" sz="1000" dirty="0" smtClean="0"/>
              <a:t>rates; refinancing; </a:t>
            </a:r>
            <a:r>
              <a:rPr lang="en-US" sz="1000" dirty="0"/>
              <a:t>institutional risk sharing; an expansion of tax </a:t>
            </a:r>
            <a:r>
              <a:rPr lang="en-US" sz="1000" dirty="0" smtClean="0"/>
              <a:t>credits; </a:t>
            </a:r>
            <a:r>
              <a:rPr lang="en-US" sz="1000" dirty="0"/>
              <a:t>additional consumer </a:t>
            </a:r>
            <a:r>
              <a:rPr lang="en-US" sz="1000" dirty="0" smtClean="0"/>
              <a:t>protections; </a:t>
            </a:r>
            <a:r>
              <a:rPr lang="en-US" sz="1000" dirty="0"/>
              <a:t>increased transparency for all colleges; and further regulation of the proprietary sector.</a:t>
            </a:r>
            <a:endParaRPr lang="en-US" sz="1000" b="1" dirty="0" smtClean="0">
              <a:latin typeface="Arial" panose="020B0604020202020204" pitchFamily="34" charset="0"/>
              <a:cs typeface="Arial" panose="020B0604020202020204" pitchFamily="34" charset="0"/>
            </a:endParaRPr>
          </a:p>
          <a:p>
            <a:pPr defTabSz="931774">
              <a:defRPr/>
            </a:pPr>
            <a:endParaRPr lang="en-US" sz="1000" b="1" dirty="0" smtClean="0">
              <a:latin typeface="Arial" panose="020B0604020202020204" pitchFamily="34" charset="0"/>
              <a:cs typeface="Arial" panose="020B0604020202020204" pitchFamily="34" charset="0"/>
            </a:endParaRPr>
          </a:p>
          <a:p>
            <a:pPr defTabSz="931774">
              <a:defRPr/>
            </a:pPr>
            <a:r>
              <a:rPr lang="en-US" sz="1000" b="1" dirty="0" err="1" smtClean="0">
                <a:latin typeface="Arial" panose="020B0604020202020204" pitchFamily="34" charset="0"/>
                <a:cs typeface="Arial" panose="020B0604020202020204" pitchFamily="34" charset="0"/>
              </a:rPr>
              <a:t>Rs</a:t>
            </a:r>
            <a:r>
              <a:rPr lang="en-US" sz="1000" b="1" dirty="0" smtClean="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(12):  </a:t>
            </a:r>
            <a:r>
              <a:rPr lang="en-US" sz="1000" dirty="0">
                <a:latin typeface="Arial" panose="020B0604020202020204" pitchFamily="34" charset="0"/>
                <a:cs typeface="Arial" panose="020B0604020202020204" pitchFamily="34" charset="0"/>
              </a:rPr>
              <a:t>Lamar Alexander, TN – </a:t>
            </a:r>
            <a:r>
              <a:rPr lang="en-US" sz="1000" i="1" dirty="0">
                <a:latin typeface="Arial" panose="020B0604020202020204" pitchFamily="34" charset="0"/>
                <a:cs typeface="Arial" panose="020B0604020202020204" pitchFamily="34" charset="0"/>
              </a:rPr>
              <a:t>Chairman; </a:t>
            </a:r>
            <a:r>
              <a:rPr lang="en-US" sz="1000" dirty="0" smtClean="0">
                <a:latin typeface="Arial" panose="020B0604020202020204" pitchFamily="34" charset="0"/>
                <a:cs typeface="Arial" panose="020B0604020202020204" pitchFamily="34" charset="0"/>
              </a:rPr>
              <a:t>Mike </a:t>
            </a:r>
            <a:r>
              <a:rPr lang="en-US" sz="1000" dirty="0">
                <a:latin typeface="Arial" panose="020B0604020202020204" pitchFamily="34" charset="0"/>
                <a:cs typeface="Arial" panose="020B0604020202020204" pitchFamily="34" charset="0"/>
              </a:rPr>
              <a:t>Enzi, WY; Richard </a:t>
            </a:r>
            <a:r>
              <a:rPr lang="en-US" sz="1000" dirty="0" smtClean="0">
                <a:latin typeface="Arial" panose="020B0604020202020204" pitchFamily="34" charset="0"/>
                <a:cs typeface="Arial" panose="020B0604020202020204" pitchFamily="34" charset="0"/>
              </a:rPr>
              <a:t>Burr</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NC; Johnny Isakson, GA; Rand Paul, KY; Susan Collins, ME; Bill Cassidy, LA; Todd Young, IN; Orrin Hatch, UT; Pat Roberts, KS; Lisa Murkowski, AK; Tim Scott, SC</a:t>
            </a:r>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Ds (11): </a:t>
            </a:r>
            <a:r>
              <a:rPr lang="en-US" sz="1000" dirty="0">
                <a:latin typeface="Arial" panose="020B0604020202020204" pitchFamily="34" charset="0"/>
                <a:cs typeface="Arial" panose="020B0604020202020204" pitchFamily="34" charset="0"/>
              </a:rPr>
              <a:t>Patty Murray, WA - </a:t>
            </a:r>
            <a:r>
              <a:rPr lang="en-US" sz="1000" i="1" dirty="0">
                <a:latin typeface="Arial" panose="020B0604020202020204" pitchFamily="34" charset="0"/>
                <a:cs typeface="Arial" panose="020B0604020202020204" pitchFamily="34" charset="0"/>
              </a:rPr>
              <a:t>Ranking Member; </a:t>
            </a:r>
            <a:r>
              <a:rPr lang="en-US" sz="1000" dirty="0">
                <a:latin typeface="Arial" panose="020B0604020202020204" pitchFamily="34" charset="0"/>
                <a:cs typeface="Arial" panose="020B0604020202020204" pitchFamily="34" charset="0"/>
              </a:rPr>
              <a:t>Bernie Sanders, VT (I); Bob Casey, PA; Al Franken, MN; Michael Bennet, CO; Sheldon Whitehouse, RI; Tammy Baldwin, WI; Chris Murphy, CT; Elizabeth Warren, MA; Tim </a:t>
            </a:r>
            <a:r>
              <a:rPr lang="en-US" sz="1000" dirty="0" err="1">
                <a:latin typeface="Arial" panose="020B0604020202020204" pitchFamily="34" charset="0"/>
                <a:cs typeface="Arial" panose="020B0604020202020204" pitchFamily="34" charset="0"/>
              </a:rPr>
              <a:t>Kaine</a:t>
            </a:r>
            <a:r>
              <a:rPr lang="en-US" sz="1000" dirty="0">
                <a:latin typeface="Arial" panose="020B0604020202020204" pitchFamily="34" charset="0"/>
                <a:cs typeface="Arial" panose="020B0604020202020204" pitchFamily="34" charset="0"/>
              </a:rPr>
              <a:t>, VA; Maggie Hassan, </a:t>
            </a:r>
            <a:r>
              <a:rPr lang="en-US" sz="1000" dirty="0" smtClean="0">
                <a:latin typeface="Arial" panose="020B0604020202020204" pitchFamily="34" charset="0"/>
                <a:cs typeface="Arial" panose="020B0604020202020204" pitchFamily="34" charset="0"/>
              </a:rPr>
              <a:t>NH</a:t>
            </a:r>
            <a:r>
              <a:rPr lang="en-US" dirty="0" smtClean="0"/>
              <a:t> </a:t>
            </a:r>
            <a:endParaRPr lang="en-US" dirty="0"/>
          </a:p>
        </p:txBody>
      </p:sp>
      <p:sp>
        <p:nvSpPr>
          <p:cNvPr id="4" name="Slide Number Placeholder 3"/>
          <p:cNvSpPr>
            <a:spLocks noGrp="1"/>
          </p:cNvSpPr>
          <p:nvPr>
            <p:ph type="sldNum" sz="quarter" idx="10"/>
          </p:nvPr>
        </p:nvSpPr>
        <p:spPr/>
        <p:txBody>
          <a:bodyPr/>
          <a:lstStyle/>
          <a:p>
            <a:fld id="{6B5F49AA-8F47-4C51-A04F-AA6C382A21A0}" type="slidenum">
              <a:rPr lang="en-US" smtClean="0"/>
              <a:t>16</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Students must navigate 6 different types of federal loans, 9 types repayment plans, 8 forgiveness programs, and 32 deferment or forbearance options, each with its own rules and regulations.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Financial literacy: “Empowering Students to Enhance Financial Counseling Act” would improve the timing, frequency, and content of financial aid counseling. The changes to current policy would help students better understand their options and responsibilities when it comes to paying for college.</a:t>
            </a:r>
          </a:p>
          <a:p>
            <a:endParaRPr lang="en-US" b="1" dirty="0" smtClean="0">
              <a:latin typeface="Arial" panose="020B0604020202020204" pitchFamily="34" charset="0"/>
              <a:cs typeface="Arial" panose="020B0604020202020204" pitchFamily="34" charset="0"/>
            </a:endParaRPr>
          </a:p>
          <a:p>
            <a:r>
              <a:rPr lang="en-US" b="1" dirty="0" err="1" smtClean="0">
                <a:latin typeface="Arial" panose="020B0604020202020204" pitchFamily="34" charset="0"/>
                <a:cs typeface="Arial" panose="020B0604020202020204" pitchFamily="34" charset="0"/>
              </a:rPr>
              <a:t>Rs</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(23): </a:t>
            </a:r>
            <a:r>
              <a:rPr lang="en-US" dirty="0">
                <a:latin typeface="Arial" panose="020B0604020202020204" pitchFamily="34" charset="0"/>
                <a:cs typeface="Arial" panose="020B0604020202020204" pitchFamily="34" charset="0"/>
              </a:rPr>
              <a:t>Virginia Foxx, </a:t>
            </a:r>
            <a:r>
              <a:rPr lang="en-US" dirty="0" smtClean="0">
                <a:latin typeface="Arial" panose="020B0604020202020204" pitchFamily="34" charset="0"/>
                <a:cs typeface="Arial" panose="020B0604020202020204" pitchFamily="34" charset="0"/>
              </a:rPr>
              <a:t>NC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Chairwoman; </a:t>
            </a:r>
            <a:r>
              <a:rPr lang="en-US" dirty="0">
                <a:latin typeface="Arial" panose="020B0604020202020204" pitchFamily="34" charset="0"/>
                <a:cs typeface="Arial" panose="020B0604020202020204" pitchFamily="34" charset="0"/>
              </a:rPr>
              <a:t>Joe Wilson, </a:t>
            </a:r>
            <a:r>
              <a:rPr lang="en-US" dirty="0" smtClean="0">
                <a:latin typeface="Arial" panose="020B0604020202020204" pitchFamily="34" charset="0"/>
                <a:cs typeface="Arial" panose="020B0604020202020204" pitchFamily="34" charset="0"/>
              </a:rPr>
              <a:t>SC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Vice Chairman; </a:t>
            </a:r>
            <a:r>
              <a:rPr lang="en-US" dirty="0">
                <a:latin typeface="Arial" panose="020B0604020202020204" pitchFamily="34" charset="0"/>
                <a:cs typeface="Arial" panose="020B0604020202020204" pitchFamily="34" charset="0"/>
              </a:rPr>
              <a:t>Duncan </a:t>
            </a:r>
            <a:r>
              <a:rPr lang="en-US" dirty="0" smtClean="0">
                <a:latin typeface="Arial" panose="020B0604020202020204" pitchFamily="34" charset="0"/>
                <a:cs typeface="Arial" panose="020B0604020202020204" pitchFamily="34" charset="0"/>
              </a:rPr>
              <a:t>Hunter</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CA; </a:t>
            </a:r>
            <a:r>
              <a:rPr lang="en-US" dirty="0">
                <a:latin typeface="Arial" panose="020B0604020202020204" pitchFamily="34" charset="0"/>
                <a:cs typeface="Arial" panose="020B0604020202020204" pitchFamily="34" charset="0"/>
              </a:rPr>
              <a:t>Phil Roe, </a:t>
            </a:r>
            <a:r>
              <a:rPr lang="en-US" dirty="0" smtClean="0">
                <a:latin typeface="Arial" panose="020B0604020202020204" pitchFamily="34" charset="0"/>
                <a:cs typeface="Arial" panose="020B0604020202020204" pitchFamily="34" charset="0"/>
              </a:rPr>
              <a:t>TN; </a:t>
            </a:r>
            <a:r>
              <a:rPr lang="en-US" dirty="0">
                <a:latin typeface="Arial" panose="020B0604020202020204" pitchFamily="34" charset="0"/>
                <a:cs typeface="Arial" panose="020B0604020202020204" pitchFamily="34" charset="0"/>
              </a:rPr>
              <a:t>Glenn Thompson, </a:t>
            </a:r>
            <a:r>
              <a:rPr lang="en-US" dirty="0" smtClean="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Tim Walberg, </a:t>
            </a:r>
            <a:r>
              <a:rPr lang="en-US" dirty="0" smtClean="0">
                <a:latin typeface="Arial" panose="020B0604020202020204" pitchFamily="34" charset="0"/>
                <a:cs typeface="Arial" panose="020B0604020202020204" pitchFamily="34" charset="0"/>
              </a:rPr>
              <a:t>MI; </a:t>
            </a:r>
            <a:r>
              <a:rPr lang="en-US" dirty="0">
                <a:latin typeface="Arial" panose="020B0604020202020204" pitchFamily="34" charset="0"/>
                <a:cs typeface="Arial" panose="020B0604020202020204" pitchFamily="34" charset="0"/>
              </a:rPr>
              <a:t>Brett Guthrie, </a:t>
            </a:r>
            <a:r>
              <a:rPr lang="en-US" dirty="0" smtClean="0">
                <a:latin typeface="Arial" panose="020B0604020202020204" pitchFamily="34" charset="0"/>
                <a:cs typeface="Arial" panose="020B0604020202020204" pitchFamily="34" charset="0"/>
              </a:rPr>
              <a:t>KY; </a:t>
            </a:r>
            <a:r>
              <a:rPr lang="en-US" dirty="0">
                <a:latin typeface="Arial" panose="020B0604020202020204" pitchFamily="34" charset="0"/>
                <a:cs typeface="Arial" panose="020B0604020202020204" pitchFamily="34" charset="0"/>
              </a:rPr>
              <a:t>Todd </a:t>
            </a:r>
            <a:r>
              <a:rPr lang="en-US" dirty="0" err="1">
                <a:latin typeface="Arial" panose="020B0604020202020204" pitchFamily="34" charset="0"/>
                <a:cs typeface="Arial" panose="020B0604020202020204" pitchFamily="34" charset="0"/>
              </a:rPr>
              <a:t>Rokita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Lou Barletta, </a:t>
            </a:r>
            <a:r>
              <a:rPr lang="en-US" dirty="0" smtClean="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Luke Messer,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Bradley Byrne, </a:t>
            </a:r>
            <a:r>
              <a:rPr lang="en-US" dirty="0" smtClean="0">
                <a:latin typeface="Arial" panose="020B0604020202020204" pitchFamily="34" charset="0"/>
                <a:cs typeface="Arial" panose="020B0604020202020204" pitchFamily="34" charset="0"/>
              </a:rPr>
              <a:t>AL; </a:t>
            </a:r>
            <a:r>
              <a:rPr lang="en-US" dirty="0">
                <a:latin typeface="Arial" panose="020B0604020202020204" pitchFamily="34" charset="0"/>
                <a:cs typeface="Arial" panose="020B0604020202020204" pitchFamily="34" charset="0"/>
              </a:rPr>
              <a:t>Dave Brat, </a:t>
            </a: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Glenn </a:t>
            </a:r>
            <a:r>
              <a:rPr lang="en-US" dirty="0" err="1">
                <a:latin typeface="Arial" panose="020B0604020202020204" pitchFamily="34" charset="0"/>
                <a:cs typeface="Arial" panose="020B0604020202020204" pitchFamily="34" charset="0"/>
              </a:rPr>
              <a:t>Grothman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 </a:t>
            </a:r>
            <a:r>
              <a:rPr lang="en-US" dirty="0">
                <a:latin typeface="Arial" panose="020B0604020202020204" pitchFamily="34" charset="0"/>
                <a:cs typeface="Arial" panose="020B0604020202020204" pitchFamily="34" charset="0"/>
              </a:rPr>
              <a:t>Steve Russell, </a:t>
            </a:r>
            <a:r>
              <a:rPr lang="en-US" dirty="0" smtClean="0">
                <a:latin typeface="Arial" panose="020B0604020202020204" pitchFamily="34" charset="0"/>
                <a:cs typeface="Arial" panose="020B0604020202020204" pitchFamily="34" charset="0"/>
              </a:rPr>
              <a:t>OK; </a:t>
            </a:r>
            <a:r>
              <a:rPr lang="en-US" dirty="0">
                <a:latin typeface="Arial" panose="020B0604020202020204" pitchFamily="34" charset="0"/>
                <a:cs typeface="Arial" panose="020B0604020202020204" pitchFamily="34" charset="0"/>
              </a:rPr>
              <a:t>Elise Stefanik, </a:t>
            </a:r>
            <a:r>
              <a:rPr lang="en-US" dirty="0" smtClean="0">
                <a:latin typeface="Arial" panose="020B0604020202020204" pitchFamily="34" charset="0"/>
                <a:cs typeface="Arial" panose="020B0604020202020204" pitchFamily="34" charset="0"/>
              </a:rPr>
              <a:t>NY; Rick </a:t>
            </a:r>
            <a:r>
              <a:rPr lang="en-US" dirty="0">
                <a:latin typeface="Arial" panose="020B0604020202020204" pitchFamily="34" charset="0"/>
                <a:cs typeface="Arial" panose="020B0604020202020204" pitchFamily="34" charset="0"/>
              </a:rPr>
              <a:t>Allen, </a:t>
            </a:r>
            <a:r>
              <a:rPr lang="en-US" dirty="0" smtClean="0">
                <a:latin typeface="Arial" panose="020B0604020202020204" pitchFamily="34" charset="0"/>
                <a:cs typeface="Arial" panose="020B0604020202020204" pitchFamily="34" charset="0"/>
              </a:rPr>
              <a:t>GA; </a:t>
            </a:r>
            <a:r>
              <a:rPr lang="en-US" dirty="0">
                <a:latin typeface="Arial" panose="020B0604020202020204" pitchFamily="34" charset="0"/>
                <a:cs typeface="Arial" panose="020B0604020202020204" pitchFamily="34" charset="0"/>
              </a:rPr>
              <a:t>Jason Lewis, </a:t>
            </a:r>
            <a:r>
              <a:rPr lang="en-US" dirty="0" smtClean="0">
                <a:latin typeface="Arial" panose="020B0604020202020204" pitchFamily="34" charset="0"/>
                <a:cs typeface="Arial" panose="020B0604020202020204" pitchFamily="34" charset="0"/>
              </a:rPr>
              <a:t>MN; </a:t>
            </a:r>
            <a:r>
              <a:rPr lang="en-US" dirty="0">
                <a:latin typeface="Arial" panose="020B0604020202020204" pitchFamily="34" charset="0"/>
                <a:cs typeface="Arial" panose="020B0604020202020204" pitchFamily="34" charset="0"/>
              </a:rPr>
              <a:t>Francis Rooney, </a:t>
            </a:r>
            <a:r>
              <a:rPr lang="en-US" dirty="0" smtClean="0">
                <a:latin typeface="Arial" panose="020B0604020202020204" pitchFamily="34" charset="0"/>
                <a:cs typeface="Arial" panose="020B0604020202020204" pitchFamily="34" charset="0"/>
              </a:rPr>
              <a:t>FL; </a:t>
            </a:r>
            <a:r>
              <a:rPr lang="en-US" dirty="0">
                <a:latin typeface="Arial" panose="020B0604020202020204" pitchFamily="34" charset="0"/>
                <a:cs typeface="Arial" panose="020B0604020202020204" pitchFamily="34" charset="0"/>
              </a:rPr>
              <a:t>Paul Mitchell, </a:t>
            </a:r>
            <a:r>
              <a:rPr lang="en-US" dirty="0" smtClean="0">
                <a:latin typeface="Arial" panose="020B0604020202020204" pitchFamily="34" charset="0"/>
                <a:cs typeface="Arial" panose="020B0604020202020204" pitchFamily="34" charset="0"/>
              </a:rPr>
              <a:t>MI; </a:t>
            </a:r>
            <a:r>
              <a:rPr lang="en-US" dirty="0">
                <a:latin typeface="Arial" panose="020B0604020202020204" pitchFamily="34" charset="0"/>
                <a:cs typeface="Arial" panose="020B0604020202020204" pitchFamily="34" charset="0"/>
              </a:rPr>
              <a:t>Tom Garrett, </a:t>
            </a:r>
            <a:r>
              <a:rPr lang="en-US" dirty="0" smtClean="0">
                <a:latin typeface="Arial" panose="020B0604020202020204" pitchFamily="34" charset="0"/>
                <a:cs typeface="Arial" panose="020B0604020202020204" pitchFamily="34" charset="0"/>
              </a:rPr>
              <a:t>VA; Lloyd Smucker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Drew Ferguson, </a:t>
            </a:r>
            <a:r>
              <a:rPr lang="en-US" dirty="0" smtClean="0">
                <a:latin typeface="Arial" panose="020B0604020202020204" pitchFamily="34" charset="0"/>
                <a:cs typeface="Arial" panose="020B0604020202020204" pitchFamily="34" charset="0"/>
              </a:rPr>
              <a:t>GA; </a:t>
            </a:r>
            <a:r>
              <a:rPr lang="en-US" i="1" dirty="0">
                <a:latin typeface="Arial" panose="020B0604020202020204" pitchFamily="34" charset="0"/>
                <a:cs typeface="Arial" panose="020B0604020202020204" pitchFamily="34" charset="0"/>
              </a:rPr>
              <a:t>Vacancy</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Ds (17): </a:t>
            </a:r>
            <a:r>
              <a:rPr lang="en-US" b="0" dirty="0" smtClean="0">
                <a:latin typeface="Arial" panose="020B0604020202020204" pitchFamily="34" charset="0"/>
                <a:cs typeface="Arial" panose="020B0604020202020204" pitchFamily="34" charset="0"/>
              </a:rPr>
              <a:t>Bobby</a:t>
            </a:r>
            <a:r>
              <a:rPr lang="en-US" b="0" baseline="0" dirty="0" smtClean="0">
                <a:latin typeface="Arial" panose="020B0604020202020204" pitchFamily="34" charset="0"/>
                <a:cs typeface="Arial" panose="020B0604020202020204" pitchFamily="34" charset="0"/>
              </a:rPr>
              <a:t> Scott</a:t>
            </a:r>
            <a:r>
              <a:rPr lang="en-US" dirty="0" smtClean="0">
                <a:latin typeface="Arial" panose="020B0604020202020204" pitchFamily="34" charset="0"/>
                <a:cs typeface="Arial" panose="020B0604020202020204" pitchFamily="34" charset="0"/>
              </a:rPr>
              <a:t>, VA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Ranking Member; </a:t>
            </a:r>
            <a:r>
              <a:rPr lang="en-US" dirty="0" smtClean="0">
                <a:latin typeface="Arial" panose="020B0604020202020204" pitchFamily="34" charset="0"/>
                <a:cs typeface="Arial" panose="020B0604020202020204" pitchFamily="34" charset="0"/>
              </a:rPr>
              <a:t>Susan </a:t>
            </a:r>
            <a:r>
              <a:rPr lang="en-US" dirty="0">
                <a:latin typeface="Arial" panose="020B0604020202020204" pitchFamily="34" charset="0"/>
                <a:cs typeface="Arial" panose="020B0604020202020204" pitchFamily="34" charset="0"/>
              </a:rPr>
              <a:t>Davis, </a:t>
            </a:r>
            <a:r>
              <a:rPr lang="en-US" dirty="0" smtClean="0">
                <a:latin typeface="Arial" panose="020B0604020202020204" pitchFamily="34" charset="0"/>
                <a:cs typeface="Arial" panose="020B0604020202020204" pitchFamily="34" charset="0"/>
              </a:rPr>
              <a:t>CA; </a:t>
            </a:r>
            <a:r>
              <a:rPr lang="en-US" dirty="0" err="1">
                <a:latin typeface="Arial" panose="020B0604020202020204" pitchFamily="34" charset="0"/>
                <a:cs typeface="Arial" panose="020B0604020202020204" pitchFamily="34" charset="0"/>
              </a:rPr>
              <a:t>Raúl</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Grijalva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AZ; </a:t>
            </a:r>
            <a:r>
              <a:rPr lang="en-US" dirty="0">
                <a:latin typeface="Arial" panose="020B0604020202020204" pitchFamily="34" charset="0"/>
                <a:cs typeface="Arial" panose="020B0604020202020204" pitchFamily="34" charset="0"/>
              </a:rPr>
              <a:t>Joe Courtney, </a:t>
            </a:r>
            <a:r>
              <a:rPr lang="en-US" dirty="0" smtClean="0">
                <a:latin typeface="Arial" panose="020B0604020202020204" pitchFamily="34" charset="0"/>
                <a:cs typeface="Arial" panose="020B0604020202020204" pitchFamily="34" charset="0"/>
              </a:rPr>
              <a:t>CT; Marcia </a:t>
            </a:r>
            <a:r>
              <a:rPr lang="en-US" dirty="0">
                <a:latin typeface="Arial" panose="020B0604020202020204" pitchFamily="34" charset="0"/>
                <a:cs typeface="Arial" panose="020B0604020202020204" pitchFamily="34" charset="0"/>
              </a:rPr>
              <a:t>Fudge, </a:t>
            </a:r>
            <a:r>
              <a:rPr lang="en-US" dirty="0" smtClean="0">
                <a:latin typeface="Arial" panose="020B0604020202020204" pitchFamily="34" charset="0"/>
                <a:cs typeface="Arial" panose="020B0604020202020204" pitchFamily="34" charset="0"/>
              </a:rPr>
              <a:t>OH; </a:t>
            </a:r>
            <a:r>
              <a:rPr lang="en-US" dirty="0">
                <a:latin typeface="Arial" panose="020B0604020202020204" pitchFamily="34" charset="0"/>
                <a:cs typeface="Arial" panose="020B0604020202020204" pitchFamily="34" charset="0"/>
              </a:rPr>
              <a:t>Jared Polis, </a:t>
            </a:r>
            <a:r>
              <a:rPr lang="en-US" dirty="0" smtClean="0">
                <a:latin typeface="Arial" panose="020B0604020202020204" pitchFamily="34" charset="0"/>
                <a:cs typeface="Arial" panose="020B0604020202020204" pitchFamily="34" charset="0"/>
              </a:rPr>
              <a:t>CO; </a:t>
            </a:r>
            <a:r>
              <a:rPr lang="en-US" dirty="0">
                <a:latin typeface="Arial" panose="020B0604020202020204" pitchFamily="34" charset="0"/>
                <a:cs typeface="Arial" panose="020B0604020202020204" pitchFamily="34" charset="0"/>
              </a:rPr>
              <a:t>Gregorio </a:t>
            </a:r>
            <a:r>
              <a:rPr lang="en-US" dirty="0" err="1">
                <a:latin typeface="Arial" panose="020B0604020202020204" pitchFamily="34" charset="0"/>
                <a:cs typeface="Arial" panose="020B0604020202020204" pitchFamily="34" charset="0"/>
              </a:rPr>
              <a:t>Kilili</a:t>
            </a:r>
            <a:r>
              <a:rPr lang="en-US" dirty="0">
                <a:latin typeface="Arial" panose="020B0604020202020204" pitchFamily="34" charset="0"/>
                <a:cs typeface="Arial" panose="020B0604020202020204" pitchFamily="34" charset="0"/>
              </a:rPr>
              <a:t> Camacho Sablan, N. Marianas; </a:t>
            </a:r>
            <a:r>
              <a:rPr lang="en-US" dirty="0" smtClean="0">
                <a:latin typeface="Arial" panose="020B0604020202020204" pitchFamily="34" charset="0"/>
                <a:cs typeface="Arial" panose="020B0604020202020204" pitchFamily="34" charset="0"/>
              </a:rPr>
              <a:t>Frederica </a:t>
            </a:r>
            <a:r>
              <a:rPr lang="en-US" dirty="0">
                <a:latin typeface="Arial" panose="020B0604020202020204" pitchFamily="34" charset="0"/>
                <a:cs typeface="Arial" panose="020B0604020202020204" pitchFamily="34" charset="0"/>
              </a:rPr>
              <a:t>Wilson, </a:t>
            </a:r>
            <a:r>
              <a:rPr lang="en-US" dirty="0" smtClean="0">
                <a:latin typeface="Arial" panose="020B0604020202020204" pitchFamily="34" charset="0"/>
                <a:cs typeface="Arial" panose="020B0604020202020204" pitchFamily="34" charset="0"/>
              </a:rPr>
              <a:t>FL; </a:t>
            </a:r>
            <a:r>
              <a:rPr lang="en-US" dirty="0">
                <a:latin typeface="Arial" panose="020B0604020202020204" pitchFamily="34" charset="0"/>
                <a:cs typeface="Arial" panose="020B0604020202020204" pitchFamily="34" charset="0"/>
              </a:rPr>
              <a:t>Suzanne </a:t>
            </a:r>
            <a:r>
              <a:rPr lang="en-US" dirty="0" err="1">
                <a:latin typeface="Arial" panose="020B0604020202020204" pitchFamily="34" charset="0"/>
                <a:cs typeface="Arial" panose="020B0604020202020204" pitchFamily="34" charset="0"/>
              </a:rPr>
              <a:t>Bonamici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OR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Vice Ranking Member; </a:t>
            </a:r>
            <a:r>
              <a:rPr lang="en-US" dirty="0">
                <a:latin typeface="Arial" panose="020B0604020202020204" pitchFamily="34" charset="0"/>
                <a:cs typeface="Arial" panose="020B0604020202020204" pitchFamily="34" charset="0"/>
              </a:rPr>
              <a:t>Mark Takano, </a:t>
            </a:r>
            <a:r>
              <a:rPr lang="en-US" dirty="0" smtClean="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Alma Adams, </a:t>
            </a:r>
            <a:r>
              <a:rPr lang="en-US" dirty="0" smtClean="0">
                <a:latin typeface="Arial" panose="020B0604020202020204" pitchFamily="34" charset="0"/>
                <a:cs typeface="Arial" panose="020B0604020202020204" pitchFamily="34" charset="0"/>
              </a:rPr>
              <a:t>NC; </a:t>
            </a:r>
            <a:r>
              <a:rPr lang="en-US" dirty="0">
                <a:latin typeface="Arial" panose="020B0604020202020204" pitchFamily="34" charset="0"/>
                <a:cs typeface="Arial" panose="020B0604020202020204" pitchFamily="34" charset="0"/>
              </a:rPr>
              <a:t>Mark </a:t>
            </a:r>
            <a:r>
              <a:rPr lang="en-US" dirty="0" err="1">
                <a:latin typeface="Arial" panose="020B0604020202020204" pitchFamily="34" charset="0"/>
                <a:cs typeface="Arial" panose="020B0604020202020204" pitchFamily="34" charset="0"/>
              </a:rPr>
              <a:t>DeSaulnier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Donald Norcross, </a:t>
            </a:r>
            <a:r>
              <a:rPr lang="en-US" dirty="0" smtClean="0">
                <a:latin typeface="Arial" panose="020B0604020202020204" pitchFamily="34" charset="0"/>
                <a:cs typeface="Arial" panose="020B0604020202020204" pitchFamily="34" charset="0"/>
              </a:rPr>
              <a:t>NJ; </a:t>
            </a:r>
            <a:r>
              <a:rPr lang="en-US" dirty="0">
                <a:latin typeface="Arial" panose="020B0604020202020204" pitchFamily="34" charset="0"/>
                <a:cs typeface="Arial" panose="020B0604020202020204" pitchFamily="34" charset="0"/>
              </a:rPr>
              <a:t>Lisa Blunt Rochester, </a:t>
            </a:r>
            <a:r>
              <a:rPr lang="en-US" dirty="0" smtClean="0">
                <a:latin typeface="Arial" panose="020B0604020202020204" pitchFamily="34" charset="0"/>
                <a:cs typeface="Arial" panose="020B0604020202020204" pitchFamily="34" charset="0"/>
              </a:rPr>
              <a:t>DE; </a:t>
            </a:r>
            <a:r>
              <a:rPr lang="en-US" dirty="0">
                <a:latin typeface="Arial" panose="020B0604020202020204" pitchFamily="34" charset="0"/>
                <a:cs typeface="Arial" panose="020B0604020202020204" pitchFamily="34" charset="0"/>
              </a:rPr>
              <a:t>Raja </a:t>
            </a:r>
            <a:r>
              <a:rPr lang="en-US" dirty="0" err="1">
                <a:latin typeface="Arial" panose="020B0604020202020204" pitchFamily="34" charset="0"/>
                <a:cs typeface="Arial" panose="020B0604020202020204" pitchFamily="34" charset="0"/>
              </a:rPr>
              <a:t>Krishnamoorthi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IL; </a:t>
            </a:r>
            <a:r>
              <a:rPr lang="en-US" dirty="0">
                <a:latin typeface="Arial" panose="020B0604020202020204" pitchFamily="34" charset="0"/>
                <a:cs typeface="Arial" panose="020B0604020202020204" pitchFamily="34" charset="0"/>
              </a:rPr>
              <a:t>Carol </a:t>
            </a:r>
            <a:r>
              <a:rPr lang="en-US" dirty="0" err="1">
                <a:latin typeface="Arial" panose="020B0604020202020204" pitchFamily="34" charset="0"/>
                <a:cs typeface="Arial" panose="020B0604020202020204" pitchFamily="34" charset="0"/>
              </a:rPr>
              <a:t>Shea</a:t>
            </a:r>
            <a:r>
              <a:rPr lang="en-US" dirty="0">
                <a:latin typeface="Arial" panose="020B0604020202020204" pitchFamily="34" charset="0"/>
                <a:cs typeface="Arial" panose="020B0604020202020204" pitchFamily="34" charset="0"/>
              </a:rPr>
              <a:t>-Porter, </a:t>
            </a:r>
            <a:r>
              <a:rPr lang="en-US" dirty="0" smtClean="0">
                <a:latin typeface="Arial" panose="020B0604020202020204" pitchFamily="34" charset="0"/>
                <a:cs typeface="Arial" panose="020B0604020202020204" pitchFamily="34" charset="0"/>
              </a:rPr>
              <a:t>NH; </a:t>
            </a:r>
            <a:r>
              <a:rPr lang="en-US" dirty="0">
                <a:latin typeface="Arial" panose="020B0604020202020204" pitchFamily="34" charset="0"/>
                <a:cs typeface="Arial" panose="020B0604020202020204" pitchFamily="34" charset="0"/>
              </a:rPr>
              <a:t>Adriano </a:t>
            </a:r>
            <a:r>
              <a:rPr lang="en-US" dirty="0" err="1">
                <a:latin typeface="Arial" panose="020B0604020202020204" pitchFamily="34" charset="0"/>
                <a:cs typeface="Arial" panose="020B0604020202020204" pitchFamily="34" charset="0"/>
              </a:rPr>
              <a:t>Espaillat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NY</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Subc</a:t>
            </a:r>
            <a:r>
              <a:rPr lang="en-US" b="1" dirty="0">
                <a:latin typeface="Arial" panose="020B0604020202020204" pitchFamily="34" charset="0"/>
                <a:cs typeface="Arial" panose="020B0604020202020204" pitchFamily="34" charset="0"/>
              </a:rPr>
              <a:t>. on Higher Education and Workforce Development</a:t>
            </a:r>
          </a:p>
          <a:p>
            <a:r>
              <a:rPr lang="en-US" b="1" dirty="0" err="1">
                <a:latin typeface="Arial" panose="020B0604020202020204" pitchFamily="34" charset="0"/>
                <a:cs typeface="Arial" panose="020B0604020202020204" pitchFamily="34" charset="0"/>
              </a:rPr>
              <a:t>Rs</a:t>
            </a:r>
            <a:r>
              <a:rPr lang="en-US" b="1" dirty="0">
                <a:latin typeface="Arial" panose="020B0604020202020204" pitchFamily="34" charset="0"/>
                <a:cs typeface="Arial" panose="020B0604020202020204" pitchFamily="34" charset="0"/>
              </a:rPr>
              <a:t> (12): </a:t>
            </a:r>
            <a:r>
              <a:rPr lang="en-US" dirty="0">
                <a:latin typeface="Arial" panose="020B0604020202020204" pitchFamily="34" charset="0"/>
                <a:cs typeface="Arial" panose="020B0604020202020204" pitchFamily="34" charset="0"/>
              </a:rPr>
              <a:t>Brett Guthrie, </a:t>
            </a:r>
            <a:r>
              <a:rPr lang="en-US" dirty="0" smtClean="0">
                <a:latin typeface="Arial" panose="020B0604020202020204" pitchFamily="34" charset="0"/>
                <a:cs typeface="Arial" panose="020B0604020202020204" pitchFamily="34" charset="0"/>
              </a:rPr>
              <a:t>KY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Chairman; </a:t>
            </a:r>
            <a:r>
              <a:rPr lang="en-US" dirty="0">
                <a:latin typeface="Arial" panose="020B0604020202020204" pitchFamily="34" charset="0"/>
                <a:cs typeface="Arial" panose="020B0604020202020204" pitchFamily="34" charset="0"/>
              </a:rPr>
              <a:t>Glenn Thompson, </a:t>
            </a:r>
            <a:r>
              <a:rPr lang="en-US" dirty="0" smtClean="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Lou Barletta, </a:t>
            </a:r>
            <a:r>
              <a:rPr lang="en-US" dirty="0" smtClean="0">
                <a:latin typeface="Arial" panose="020B0604020202020204" pitchFamily="34" charset="0"/>
                <a:cs typeface="Arial" panose="020B0604020202020204" pitchFamily="34" charset="0"/>
              </a:rPr>
              <a:t>PA; </a:t>
            </a:r>
            <a:r>
              <a:rPr lang="en-US" dirty="0">
                <a:latin typeface="Arial" panose="020B0604020202020204" pitchFamily="34" charset="0"/>
                <a:cs typeface="Arial" panose="020B0604020202020204" pitchFamily="34" charset="0"/>
              </a:rPr>
              <a:t>Luke Messer,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Bradley Byrne, </a:t>
            </a:r>
            <a:r>
              <a:rPr lang="en-US" dirty="0" smtClean="0">
                <a:latin typeface="Arial" panose="020B0604020202020204" pitchFamily="34" charset="0"/>
                <a:cs typeface="Arial" panose="020B0604020202020204" pitchFamily="34" charset="0"/>
              </a:rPr>
              <a:t>AL; </a:t>
            </a:r>
            <a:r>
              <a:rPr lang="en-US" dirty="0">
                <a:latin typeface="Arial" panose="020B0604020202020204" pitchFamily="34" charset="0"/>
                <a:cs typeface="Arial" panose="020B0604020202020204" pitchFamily="34" charset="0"/>
              </a:rPr>
              <a:t>Glenn </a:t>
            </a:r>
            <a:r>
              <a:rPr lang="en-US" dirty="0" err="1">
                <a:latin typeface="Arial" panose="020B0604020202020204" pitchFamily="34" charset="0"/>
                <a:cs typeface="Arial" panose="020B0604020202020204" pitchFamily="34" charset="0"/>
              </a:rPr>
              <a:t>Grothman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WI; </a:t>
            </a:r>
            <a:r>
              <a:rPr lang="en-US" dirty="0">
                <a:latin typeface="Arial" panose="020B0604020202020204" pitchFamily="34" charset="0"/>
                <a:cs typeface="Arial" panose="020B0604020202020204" pitchFamily="34" charset="0"/>
              </a:rPr>
              <a:t>Elise Stefanik, </a:t>
            </a:r>
            <a:r>
              <a:rPr lang="en-US" dirty="0" smtClean="0">
                <a:latin typeface="Arial" panose="020B0604020202020204" pitchFamily="34" charset="0"/>
                <a:cs typeface="Arial" panose="020B0604020202020204" pitchFamily="34" charset="0"/>
              </a:rPr>
              <a:t>NY; Rick </a:t>
            </a:r>
            <a:r>
              <a:rPr lang="en-US" dirty="0">
                <a:latin typeface="Arial" panose="020B0604020202020204" pitchFamily="34" charset="0"/>
                <a:cs typeface="Arial" panose="020B0604020202020204" pitchFamily="34" charset="0"/>
              </a:rPr>
              <a:t>Allen, </a:t>
            </a:r>
            <a:r>
              <a:rPr lang="en-US" dirty="0" smtClean="0">
                <a:latin typeface="Arial" panose="020B0604020202020204" pitchFamily="34" charset="0"/>
                <a:cs typeface="Arial" panose="020B0604020202020204" pitchFamily="34" charset="0"/>
              </a:rPr>
              <a:t>GA; </a:t>
            </a:r>
            <a:r>
              <a:rPr lang="en-US" dirty="0">
                <a:latin typeface="Arial" panose="020B0604020202020204" pitchFamily="34" charset="0"/>
                <a:cs typeface="Arial" panose="020B0604020202020204" pitchFamily="34" charset="0"/>
              </a:rPr>
              <a:t>Jason Lewis, </a:t>
            </a:r>
            <a:r>
              <a:rPr lang="en-US" dirty="0" smtClean="0">
                <a:latin typeface="Arial" panose="020B0604020202020204" pitchFamily="34" charset="0"/>
                <a:cs typeface="Arial" panose="020B0604020202020204" pitchFamily="34" charset="0"/>
              </a:rPr>
              <a:t>MN; </a:t>
            </a:r>
            <a:r>
              <a:rPr lang="en-US" dirty="0">
                <a:latin typeface="Arial" panose="020B0604020202020204" pitchFamily="34" charset="0"/>
                <a:cs typeface="Arial" panose="020B0604020202020204" pitchFamily="34" charset="0"/>
              </a:rPr>
              <a:t>Paul Mitchell, </a:t>
            </a:r>
            <a:r>
              <a:rPr lang="en-US" dirty="0" smtClean="0">
                <a:latin typeface="Arial" panose="020B0604020202020204" pitchFamily="34" charset="0"/>
                <a:cs typeface="Arial" panose="020B0604020202020204" pitchFamily="34" charset="0"/>
              </a:rPr>
              <a:t>MI; </a:t>
            </a:r>
            <a:r>
              <a:rPr lang="en-US" dirty="0">
                <a:latin typeface="Arial" panose="020B0604020202020204" pitchFamily="34" charset="0"/>
                <a:cs typeface="Arial" panose="020B0604020202020204" pitchFamily="34" charset="0"/>
              </a:rPr>
              <a:t>Tom </a:t>
            </a:r>
            <a:r>
              <a:rPr lang="en-US" dirty="0" smtClean="0">
                <a:latin typeface="Arial" panose="020B0604020202020204" pitchFamily="34" charset="0"/>
                <a:cs typeface="Arial" panose="020B0604020202020204" pitchFamily="34" charset="0"/>
              </a:rPr>
              <a:t>Garrett, VA; </a:t>
            </a:r>
            <a:r>
              <a:rPr lang="en-US" dirty="0">
                <a:latin typeface="Arial" panose="020B0604020202020204" pitchFamily="34" charset="0"/>
                <a:cs typeface="Arial" panose="020B0604020202020204" pitchFamily="34" charset="0"/>
              </a:rPr>
              <a:t>Lloyd </a:t>
            </a:r>
            <a:r>
              <a:rPr lang="en-US" dirty="0" smtClean="0">
                <a:latin typeface="Arial" panose="020B0604020202020204" pitchFamily="34" charset="0"/>
                <a:cs typeface="Arial" panose="020B0604020202020204" pitchFamily="34" charset="0"/>
              </a:rPr>
              <a:t>Smucker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PA</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Ds (10): </a:t>
            </a:r>
            <a:r>
              <a:rPr lang="en-US" dirty="0" smtClean="0">
                <a:latin typeface="Arial" panose="020B0604020202020204" pitchFamily="34" charset="0"/>
                <a:cs typeface="Arial" panose="020B0604020202020204" pitchFamily="34" charset="0"/>
              </a:rPr>
              <a:t>Susan </a:t>
            </a:r>
            <a:r>
              <a:rPr lang="en-US" dirty="0">
                <a:latin typeface="Arial" panose="020B0604020202020204" pitchFamily="34" charset="0"/>
                <a:cs typeface="Arial" panose="020B0604020202020204" pitchFamily="34" charset="0"/>
              </a:rPr>
              <a:t>Davis, </a:t>
            </a:r>
            <a:r>
              <a:rPr lang="en-US" dirty="0" smtClean="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Ranking Member; </a:t>
            </a:r>
            <a:r>
              <a:rPr lang="en-US" dirty="0">
                <a:latin typeface="Arial" panose="020B0604020202020204" pitchFamily="34" charset="0"/>
                <a:cs typeface="Arial" panose="020B0604020202020204" pitchFamily="34" charset="0"/>
              </a:rPr>
              <a:t>Joe Courtney, </a:t>
            </a:r>
            <a:r>
              <a:rPr lang="en-US" dirty="0" smtClean="0">
                <a:latin typeface="Arial" panose="020B0604020202020204" pitchFamily="34" charset="0"/>
                <a:cs typeface="Arial" panose="020B0604020202020204" pitchFamily="34" charset="0"/>
              </a:rPr>
              <a:t>CT; </a:t>
            </a:r>
            <a:r>
              <a:rPr lang="en-US" dirty="0">
                <a:latin typeface="Arial" panose="020B0604020202020204" pitchFamily="34" charset="0"/>
                <a:cs typeface="Arial" panose="020B0604020202020204" pitchFamily="34" charset="0"/>
              </a:rPr>
              <a:t>Alma Adams, </a:t>
            </a:r>
            <a:r>
              <a:rPr lang="en-US" dirty="0" smtClean="0">
                <a:latin typeface="Arial" panose="020B0604020202020204" pitchFamily="34" charset="0"/>
                <a:cs typeface="Arial" panose="020B0604020202020204" pitchFamily="34" charset="0"/>
              </a:rPr>
              <a:t>NC; </a:t>
            </a:r>
            <a:r>
              <a:rPr lang="en-US" dirty="0">
                <a:latin typeface="Arial" panose="020B0604020202020204" pitchFamily="34" charset="0"/>
                <a:cs typeface="Arial" panose="020B0604020202020204" pitchFamily="34" charset="0"/>
              </a:rPr>
              <a:t>Mark </a:t>
            </a:r>
            <a:r>
              <a:rPr lang="en-US" dirty="0" err="1">
                <a:latin typeface="Arial" panose="020B0604020202020204" pitchFamily="34" charset="0"/>
                <a:cs typeface="Arial" panose="020B0604020202020204" pitchFamily="34" charset="0"/>
              </a:rPr>
              <a:t>DeSaulnier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Raja </a:t>
            </a:r>
            <a:r>
              <a:rPr lang="en-US" dirty="0" err="1">
                <a:latin typeface="Arial" panose="020B0604020202020204" pitchFamily="34" charset="0"/>
                <a:cs typeface="Arial" panose="020B0604020202020204" pitchFamily="34" charset="0"/>
              </a:rPr>
              <a:t>Krishnamoorthi</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IL; </a:t>
            </a:r>
            <a:r>
              <a:rPr lang="en-US" dirty="0">
                <a:latin typeface="Arial" panose="020B0604020202020204" pitchFamily="34" charset="0"/>
                <a:cs typeface="Arial" panose="020B0604020202020204" pitchFamily="34" charset="0"/>
              </a:rPr>
              <a:t>Jared Polis, </a:t>
            </a:r>
            <a:r>
              <a:rPr lang="en-US" dirty="0" smtClean="0">
                <a:latin typeface="Arial" panose="020B0604020202020204" pitchFamily="34" charset="0"/>
                <a:cs typeface="Arial" panose="020B0604020202020204" pitchFamily="34" charset="0"/>
              </a:rPr>
              <a:t>CO; </a:t>
            </a:r>
            <a:r>
              <a:rPr lang="en-US" dirty="0">
                <a:latin typeface="Arial" panose="020B0604020202020204" pitchFamily="34" charset="0"/>
                <a:cs typeface="Arial" panose="020B0604020202020204" pitchFamily="34" charset="0"/>
              </a:rPr>
              <a:t>Gregorio </a:t>
            </a:r>
            <a:r>
              <a:rPr lang="en-US" dirty="0" err="1">
                <a:latin typeface="Arial" panose="020B0604020202020204" pitchFamily="34" charset="0"/>
                <a:cs typeface="Arial" panose="020B0604020202020204" pitchFamily="34" charset="0"/>
              </a:rPr>
              <a:t>Kilili</a:t>
            </a:r>
            <a:r>
              <a:rPr lang="en-US" dirty="0">
                <a:latin typeface="Arial" panose="020B0604020202020204" pitchFamily="34" charset="0"/>
                <a:cs typeface="Arial" panose="020B0604020202020204" pitchFamily="34" charset="0"/>
              </a:rPr>
              <a:t> Camacho Sablan, N. Marianas; Mark Takano, </a:t>
            </a:r>
            <a:r>
              <a:rPr lang="en-US" dirty="0" smtClean="0">
                <a:latin typeface="Arial" panose="020B0604020202020204" pitchFamily="34" charset="0"/>
                <a:cs typeface="Arial" panose="020B0604020202020204" pitchFamily="34" charset="0"/>
              </a:rPr>
              <a:t>CA; </a:t>
            </a:r>
            <a:r>
              <a:rPr lang="en-US" dirty="0">
                <a:latin typeface="Arial" panose="020B0604020202020204" pitchFamily="34" charset="0"/>
                <a:cs typeface="Arial" panose="020B0604020202020204" pitchFamily="34" charset="0"/>
              </a:rPr>
              <a:t>Lisa Blunt Rochester, </a:t>
            </a:r>
            <a:r>
              <a:rPr lang="en-US" dirty="0" smtClean="0">
                <a:latin typeface="Arial" panose="020B0604020202020204" pitchFamily="34" charset="0"/>
                <a:cs typeface="Arial" panose="020B0604020202020204" pitchFamily="34" charset="0"/>
              </a:rPr>
              <a:t>DE; </a:t>
            </a:r>
            <a:r>
              <a:rPr lang="en-US" dirty="0">
                <a:latin typeface="Arial" panose="020B0604020202020204" pitchFamily="34" charset="0"/>
                <a:cs typeface="Arial" panose="020B0604020202020204" pitchFamily="34" charset="0"/>
              </a:rPr>
              <a:t>Adriano </a:t>
            </a:r>
            <a:r>
              <a:rPr lang="en-US" dirty="0" err="1">
                <a:latin typeface="Arial" panose="020B0604020202020204" pitchFamily="34" charset="0"/>
                <a:cs typeface="Arial" panose="020B0604020202020204" pitchFamily="34" charset="0"/>
              </a:rPr>
              <a:t>Espaillat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17</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AVMA and AAVMC are committed to addressing the needs of aspiring and early career veterinarians and are working with stakeholder partners to reduce the debt-to-income ratio from 2.1:1 to 1.4:1. To achieve this goal we are co-leading the multifaceted Fix the Debt initiative.  Among our goals is lead a successful national advocacy campaign advancing our priorities that will improve to student financial aid. We invite veterinary students, early career veterinarians and others to join AVMA’s Congressional Advocacy Network. Together we will urge lawmakers to take steps that alleviate the debt burden felt by veterinarians by passing bills to make the federal student aid system better serve the needs of all veterinary students.</a:t>
            </a:r>
            <a:r>
              <a:rPr lang="en-US" baseline="0" dirty="0" smtClean="0"/>
              <a:t> Get involved locally, in your state and nationally. </a:t>
            </a:r>
            <a:endParaRPr lang="en-US" dirty="0" smtClean="0"/>
          </a:p>
          <a:p>
            <a:endParaRPr lang="en-US" dirty="0" smtClean="0"/>
          </a:p>
          <a:p>
            <a:r>
              <a:rPr lang="en-US" b="1" dirty="0" smtClean="0"/>
              <a:t>Student </a:t>
            </a:r>
            <a:r>
              <a:rPr lang="en-US" b="1" dirty="0"/>
              <a:t>members can now contribute to the AVMAPAC - </a:t>
            </a:r>
            <a:r>
              <a:rPr lang="en-US" dirty="0"/>
              <a:t>AVMA members may contribute to the AVMA Political Action Committee which provides opportunities to support and elect candidates who understand veterinary medicine and support our legislative agenda. The AVMA PAC manager is Natalie Thomas (202.289.3206, natalie@ntdcinc.com</a:t>
            </a:r>
            <a:r>
              <a:rPr lang="en-US" u="sng" dirty="0"/>
              <a:t>)</a:t>
            </a:r>
            <a:r>
              <a:rPr lang="en-US" dirty="0"/>
              <a:t>.</a:t>
            </a:r>
          </a:p>
        </p:txBody>
      </p:sp>
      <p:sp>
        <p:nvSpPr>
          <p:cNvPr id="4" name="Slide Number Placeholder 3"/>
          <p:cNvSpPr>
            <a:spLocks noGrp="1"/>
          </p:cNvSpPr>
          <p:nvPr>
            <p:ph type="sldNum" sz="quarter" idx="10"/>
          </p:nvPr>
        </p:nvSpPr>
        <p:spPr/>
        <p:txBody>
          <a:bodyPr/>
          <a:lstStyle/>
          <a:p>
            <a:fld id="{6B5F49AA-8F47-4C51-A04F-AA6C382A21A0}" type="slidenum">
              <a:rPr lang="en-US" smtClean="0"/>
              <a:t>18</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5F49AA-8F47-4C51-A04F-AA6C382A21A0}" type="slidenum">
              <a:rPr lang="en-US" smtClean="0"/>
              <a:t>19</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AVMA and</a:t>
            </a:r>
            <a:r>
              <a:rPr lang="en-US" sz="1200" kern="1200" baseline="0" dirty="0" smtClean="0">
                <a:solidFill>
                  <a:schemeClr val="tx1"/>
                </a:solidFill>
                <a:effectLst/>
                <a:latin typeface="+mn-lt"/>
                <a:ea typeface="+mn-ea"/>
                <a:cs typeface="+mn-cs"/>
              </a:rPr>
              <a:t> AAVMC are responding to the calls of aspiring v</a:t>
            </a:r>
            <a:r>
              <a:rPr lang="en-US" sz="1200" kern="1200" dirty="0" smtClean="0">
                <a:solidFill>
                  <a:schemeClr val="tx1"/>
                </a:solidFill>
                <a:effectLst/>
                <a:latin typeface="+mn-lt"/>
                <a:ea typeface="+mn-ea"/>
                <a:cs typeface="+mn-cs"/>
              </a:rPr>
              <a:t>eterinarians and early career veterinarians who</a:t>
            </a:r>
            <a:r>
              <a:rPr lang="en-US" sz="1200" kern="1200" baseline="0" dirty="0" smtClean="0">
                <a:solidFill>
                  <a:schemeClr val="tx1"/>
                </a:solidFill>
                <a:effectLst/>
                <a:latin typeface="+mn-lt"/>
                <a:ea typeface="+mn-ea"/>
                <a:cs typeface="+mn-cs"/>
              </a:rPr>
              <a:t> have expressed their </a:t>
            </a:r>
            <a:r>
              <a:rPr lang="en-US" sz="1200" kern="1200" dirty="0" smtClean="0">
                <a:solidFill>
                  <a:schemeClr val="tx1"/>
                </a:solidFill>
                <a:effectLst/>
                <a:latin typeface="+mn-lt"/>
                <a:ea typeface="+mn-ea"/>
                <a:cs typeface="+mn-cs"/>
              </a:rPr>
              <a:t>concerns about increasing educational indebtedness, escalating costs of higher education and earning a veterinary degree, the terms and conditions for borrowing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federal student loans, managing repayment. We’re working with stakeholder partners to reduce the debt-to-income ratio from 2.1:1 to 1.4:1. To achieve this goal we’re co-leading the Fix the Debt (FTD) initiative.  Among our goals is lead a successful national advocacy campaign advancing our priorities that will improve to the federal student financial aid program.  We invite veterinary students and early career veterinarians to get involved in the fight for</a:t>
            </a:r>
            <a:r>
              <a:rPr lang="en-US" sz="1200" kern="1200" baseline="0" dirty="0" smtClean="0">
                <a:solidFill>
                  <a:schemeClr val="tx1"/>
                </a:solidFill>
                <a:effectLst/>
                <a:latin typeface="+mn-lt"/>
                <a:ea typeface="+mn-ea"/>
                <a:cs typeface="+mn-cs"/>
              </a:rPr>
              <a:t> financial aid.</a:t>
            </a:r>
            <a:r>
              <a:rPr lang="en-US" sz="1200" kern="1200" dirty="0" smtClean="0">
                <a:solidFill>
                  <a:schemeClr val="tx1"/>
                </a:solidFill>
                <a:effectLst/>
                <a:latin typeface="+mn-lt"/>
                <a:ea typeface="+mn-ea"/>
                <a:cs typeface="+mn-cs"/>
              </a:rPr>
              <a:t> Together we’ll push federal lawmakers to alleviate the debt burden felt by veterinarians. We’ll urge congress</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pass a Higher</a:t>
            </a:r>
            <a:r>
              <a:rPr lang="en-US" sz="1200" kern="1200" baseline="0" dirty="0" smtClean="0">
                <a:solidFill>
                  <a:schemeClr val="tx1"/>
                </a:solidFill>
                <a:effectLst/>
                <a:latin typeface="+mn-lt"/>
                <a:ea typeface="+mn-ea"/>
                <a:cs typeface="+mn-cs"/>
              </a:rPr>
              <a:t> Education Act that makes the </a:t>
            </a:r>
            <a:r>
              <a:rPr lang="en-US" sz="1200" kern="1200" dirty="0" smtClean="0">
                <a:solidFill>
                  <a:schemeClr val="tx1"/>
                </a:solidFill>
                <a:effectLst/>
                <a:latin typeface="+mn-lt"/>
                <a:ea typeface="+mn-ea"/>
                <a:cs typeface="+mn-cs"/>
              </a:rPr>
              <a:t>federal student aid system better serve the needs of all veterinary students.</a:t>
            </a:r>
          </a:p>
          <a:p>
            <a:r>
              <a:rPr lang="en-US" sz="1200" b="0" i="0" u="none" strike="noStrike" kern="1200" baseline="0" dirty="0" smtClean="0">
                <a:solidFill>
                  <a:schemeClr val="tx1"/>
                </a:solidFill>
                <a:latin typeface="+mn-lt"/>
                <a:ea typeface="+mn-ea"/>
                <a:cs typeface="+mn-cs"/>
              </a:rPr>
              <a:t> The AVMA annual senior survey of veterinary students in 2015 found that 89 percent of the 3,018 U.S. veterinary college graduates accumulated debt. The mean debt accumulated for all students over four years was $142,394; five percent of these students graduated with more than $300,000 debt. The majority of debt incurred by veterinary students is attributed to the cost of tuition and fees (68.3 percent) was attributed to tuition and fees, followed by living expenses (19.5 percent), transportation (4.4 percent), books and materials (3.3 percent), veterinary equipment (2 percent) and all other expenses (2.5 percent)</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New veterinarians can expect an average starting salary of approximately $70,000 for a fulltime position, making the current debt-to-income ratio 2:1. AVMA is working with stakeholder partners to reduce the debt-to-income ratio to 1.4:1. To achieve this goal, AVMA is leading the multifaceted Fix the Debt (FTD) initiative alongside the Association of American Veterinary Medical Colleges (AAVMC). One of our goals is to lead a successful national advocacy campaign that will advance our priorities to improve the federal student financial aid program. We invite veterinary students, early career veterinarians and others to join AVMA’s Congressional Advocacy Network. Together we will urge lawmakers to take steps that alleviate the debt burden felt by veterinarians by passing bills to make the federal student aid system better serve the needs of all veterinary students by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2</a:t>
            </a:fld>
            <a:endParaRPr lang="en-US"/>
          </a:p>
        </p:txBody>
      </p:sp>
    </p:spTree>
    <p:extLst>
      <p:ext uri="{BB962C8B-B14F-4D97-AF65-F5344CB8AC3E}">
        <p14:creationId xmlns:p14="http://schemas.microsoft.com/office/powerpoint/2010/main" val="2763929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95800"/>
            <a:ext cx="6248400" cy="4183380"/>
          </a:xfrm>
        </p:spPr>
        <p:txBody>
          <a:bodyPr/>
          <a:lstStyle/>
          <a:p>
            <a:r>
              <a:rPr lang="en-US" sz="1200" b="0" i="0" u="none" strike="noStrike" kern="1200" baseline="0" dirty="0" smtClean="0">
                <a:solidFill>
                  <a:schemeClr val="tx1"/>
                </a:solidFill>
                <a:latin typeface="+mn-lt"/>
                <a:ea typeface="+mn-ea"/>
                <a:cs typeface="+mn-cs"/>
              </a:rPr>
              <a:t>It is important that folks in the health professions run for office – public policy has a direct impact on the health professions. There are 28 health professionals</a:t>
            </a:r>
            <a:r>
              <a:rPr lang="en-US" sz="1200" b="0" i="0" u="none" strike="noStrike" kern="1200" dirty="0" smtClean="0">
                <a:solidFill>
                  <a:schemeClr val="tx1"/>
                </a:solidFill>
                <a:latin typeface="+mn-lt"/>
                <a:ea typeface="+mn-ea"/>
                <a:cs typeface="+mn-cs"/>
              </a:rPr>
              <a:t> serving in the </a:t>
            </a:r>
            <a:r>
              <a:rPr lang="en-US" sz="1200" b="0" i="0" u="none" strike="noStrike" kern="1200" baseline="0" dirty="0" smtClean="0">
                <a:solidFill>
                  <a:schemeClr val="tx1"/>
                </a:solidFill>
                <a:latin typeface="+mn-lt"/>
                <a:ea typeface="+mn-ea"/>
                <a:cs typeface="+mn-cs"/>
              </a:rPr>
              <a:t>115</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Congress -- 3 physicians and 1 optometrist in the Senate. In the House there are 11 physicians, 4 dentists and 3 veterinarians; 3 psychologists, 1 pharmacist, and 2 nurses. </a:t>
            </a:r>
          </a:p>
          <a:p>
            <a:endParaRPr lang="en-US" dirty="0" smtClean="0"/>
          </a:p>
          <a:p>
            <a:r>
              <a:rPr lang="en-US" dirty="0" smtClean="0"/>
              <a:t>Reps</a:t>
            </a:r>
            <a:r>
              <a:rPr lang="en-US" dirty="0"/>
              <a:t>. Schrader and Yoho established the bi-partisan CVMC to provide a forum to educate elected members and their staff on the importance of veterinary medicine to research, public health, animal health and welfare, food safety, and our overall economy. The caucus also keeps members informed about the opportunities and challenges facing veterinary medicine</a:t>
            </a:r>
            <a:r>
              <a:rPr lang="en-US" dirty="0" smtClean="0"/>
              <a:t>. There are 35 members currently:</a:t>
            </a:r>
          </a:p>
          <a:p>
            <a:r>
              <a:rPr lang="en-US" dirty="0" smtClean="0"/>
              <a:t>Co-chair </a:t>
            </a:r>
            <a:r>
              <a:rPr lang="en-US" dirty="0"/>
              <a:t>- </a:t>
            </a:r>
            <a:r>
              <a:rPr lang="en-US" dirty="0" smtClean="0"/>
              <a:t>Kurt </a:t>
            </a:r>
            <a:r>
              <a:rPr lang="en-US" dirty="0"/>
              <a:t>Schrader, DVM (</a:t>
            </a:r>
            <a:r>
              <a:rPr lang="en-US" dirty="0" smtClean="0"/>
              <a:t>OR-05)</a:t>
            </a:r>
            <a:r>
              <a:rPr lang="en-US" baseline="0" dirty="0" smtClean="0"/>
              <a:t> and </a:t>
            </a:r>
            <a:r>
              <a:rPr lang="en-US" dirty="0" smtClean="0"/>
              <a:t>Co-chair </a:t>
            </a:r>
            <a:r>
              <a:rPr lang="en-US" dirty="0"/>
              <a:t>- </a:t>
            </a:r>
            <a:r>
              <a:rPr lang="en-US" dirty="0" smtClean="0"/>
              <a:t>Ted </a:t>
            </a:r>
            <a:r>
              <a:rPr lang="en-US" dirty="0"/>
              <a:t>Yoho, DVM (FL-03)</a:t>
            </a:r>
            <a:br>
              <a:rPr lang="en-US" dirty="0"/>
            </a:br>
            <a:r>
              <a:rPr lang="en-US" dirty="0"/>
              <a:t>Ralph Abraham, DVM (LA-05</a:t>
            </a:r>
            <a:r>
              <a:rPr lang="en-US" dirty="0" smtClean="0"/>
              <a:t>); Lois </a:t>
            </a:r>
            <a:r>
              <a:rPr lang="en-US" dirty="0"/>
              <a:t>Capps (CA-24</a:t>
            </a:r>
            <a:r>
              <a:rPr lang="en-US" dirty="0" smtClean="0"/>
              <a:t>); Jim </a:t>
            </a:r>
            <a:r>
              <a:rPr lang="en-US" dirty="0"/>
              <a:t>Costa (CA-16</a:t>
            </a:r>
            <a:r>
              <a:rPr lang="en-US" dirty="0" smtClean="0"/>
              <a:t>); Joe </a:t>
            </a:r>
            <a:r>
              <a:rPr lang="en-US" dirty="0"/>
              <a:t>Courtney (CT-02</a:t>
            </a:r>
            <a:r>
              <a:rPr lang="en-US" dirty="0" smtClean="0"/>
              <a:t>); Rodney </a:t>
            </a:r>
            <a:r>
              <a:rPr lang="en-US" dirty="0"/>
              <a:t>Davis (IL-13</a:t>
            </a:r>
            <a:r>
              <a:rPr lang="en-US" dirty="0" smtClean="0"/>
              <a:t>); Susan </a:t>
            </a:r>
            <a:r>
              <a:rPr lang="en-US" dirty="0"/>
              <a:t>Davis (CA-53</a:t>
            </a:r>
            <a:r>
              <a:rPr lang="en-US" dirty="0" smtClean="0"/>
              <a:t>); Peter </a:t>
            </a:r>
            <a:r>
              <a:rPr lang="en-US" dirty="0"/>
              <a:t>DeFazio (OR-04</a:t>
            </a:r>
            <a:r>
              <a:rPr lang="en-US" dirty="0" smtClean="0"/>
              <a:t>); Suzanne </a:t>
            </a:r>
            <a:r>
              <a:rPr lang="en-US" dirty="0" err="1"/>
              <a:t>DelBene</a:t>
            </a:r>
            <a:r>
              <a:rPr lang="en-US" dirty="0"/>
              <a:t> (WA-01</a:t>
            </a:r>
            <a:r>
              <a:rPr lang="en-US" dirty="0" smtClean="0"/>
              <a:t>); John </a:t>
            </a:r>
            <a:r>
              <a:rPr lang="en-US" dirty="0"/>
              <a:t>Duncan (TN-02</a:t>
            </a:r>
            <a:r>
              <a:rPr lang="en-US" dirty="0" smtClean="0"/>
              <a:t>); Bill </a:t>
            </a:r>
            <a:r>
              <a:rPr lang="en-US" dirty="0"/>
              <a:t>Flores (TX-17</a:t>
            </a:r>
            <a:r>
              <a:rPr lang="en-US" dirty="0" smtClean="0"/>
              <a:t>); John </a:t>
            </a:r>
            <a:r>
              <a:rPr lang="en-US" dirty="0"/>
              <a:t>Garamendi (CA-03</a:t>
            </a:r>
            <a:r>
              <a:rPr lang="en-US" dirty="0" smtClean="0"/>
              <a:t>); Morgan </a:t>
            </a:r>
            <a:r>
              <a:rPr lang="en-US" dirty="0"/>
              <a:t>Griffith (VA-09</a:t>
            </a:r>
            <a:r>
              <a:rPr lang="en-US" dirty="0" smtClean="0"/>
              <a:t>); Gregg </a:t>
            </a:r>
            <a:r>
              <a:rPr lang="en-US" dirty="0"/>
              <a:t>Harper (MS-03</a:t>
            </a:r>
            <a:r>
              <a:rPr lang="en-US" dirty="0" smtClean="0"/>
              <a:t>); Vicky </a:t>
            </a:r>
            <a:r>
              <a:rPr lang="en-US" dirty="0" err="1"/>
              <a:t>Hartzler</a:t>
            </a:r>
            <a:r>
              <a:rPr lang="en-US" dirty="0"/>
              <a:t> (MO-04</a:t>
            </a:r>
            <a:r>
              <a:rPr lang="en-US" dirty="0" smtClean="0"/>
              <a:t>); Alcee </a:t>
            </a:r>
            <a:r>
              <a:rPr lang="en-US" dirty="0"/>
              <a:t>Hastings (FL-20</a:t>
            </a:r>
            <a:r>
              <a:rPr lang="en-US" dirty="0" smtClean="0"/>
              <a:t>); Jody </a:t>
            </a:r>
            <a:r>
              <a:rPr lang="en-US" dirty="0" err="1"/>
              <a:t>Hice</a:t>
            </a:r>
            <a:r>
              <a:rPr lang="en-US" dirty="0"/>
              <a:t> (GA-10</a:t>
            </a:r>
            <a:r>
              <a:rPr lang="en-US" dirty="0" smtClean="0"/>
              <a:t>); Ann </a:t>
            </a:r>
            <a:r>
              <a:rPr lang="en-US" dirty="0" err="1"/>
              <a:t>Kuster</a:t>
            </a:r>
            <a:r>
              <a:rPr lang="en-US" dirty="0"/>
              <a:t> (NH-03</a:t>
            </a:r>
            <a:r>
              <a:rPr lang="en-US" dirty="0" smtClean="0"/>
              <a:t>); David </a:t>
            </a:r>
            <a:r>
              <a:rPr lang="en-US" dirty="0"/>
              <a:t>Jolly (FL-13</a:t>
            </a:r>
            <a:r>
              <a:rPr lang="en-US" dirty="0" smtClean="0"/>
              <a:t>); David </a:t>
            </a:r>
            <a:r>
              <a:rPr lang="en-US" dirty="0"/>
              <a:t>Joyce (OH-14</a:t>
            </a:r>
            <a:r>
              <a:rPr lang="en-US" dirty="0" smtClean="0"/>
              <a:t>); Shelia </a:t>
            </a:r>
            <a:r>
              <a:rPr lang="en-US" dirty="0"/>
              <a:t>Jackson Lee (TX-18</a:t>
            </a:r>
            <a:r>
              <a:rPr lang="en-US" dirty="0" smtClean="0"/>
              <a:t>); Dan </a:t>
            </a:r>
            <a:r>
              <a:rPr lang="en-US" dirty="0"/>
              <a:t>Lipinski (IL-03</a:t>
            </a:r>
            <a:r>
              <a:rPr lang="en-US" dirty="0" smtClean="0"/>
              <a:t>); </a:t>
            </a:r>
            <a:endParaRPr lang="en-US" dirty="0"/>
          </a:p>
          <a:p>
            <a:r>
              <a:rPr lang="en-US" dirty="0"/>
              <a:t>Betty McCollum (</a:t>
            </a:r>
            <a:r>
              <a:rPr lang="en-US" dirty="0" smtClean="0"/>
              <a:t>MN-04); Jim </a:t>
            </a:r>
            <a:r>
              <a:rPr lang="en-US" dirty="0"/>
              <a:t>McGovern (MA-02</a:t>
            </a:r>
            <a:r>
              <a:rPr lang="en-US" dirty="0" smtClean="0"/>
              <a:t>); Donald </a:t>
            </a:r>
            <a:r>
              <a:rPr lang="en-US" dirty="0"/>
              <a:t>Norcross (NJ-01</a:t>
            </a:r>
            <a:r>
              <a:rPr lang="en-US" dirty="0" smtClean="0"/>
              <a:t>); Mark </a:t>
            </a:r>
            <a:r>
              <a:rPr lang="en-US" dirty="0" err="1"/>
              <a:t>Pocan</a:t>
            </a:r>
            <a:r>
              <a:rPr lang="en-US" dirty="0"/>
              <a:t> (WI-02</a:t>
            </a:r>
            <a:r>
              <a:rPr lang="en-US" dirty="0" smtClean="0"/>
              <a:t>); </a:t>
            </a:r>
            <a:endParaRPr lang="en-US" dirty="0"/>
          </a:p>
          <a:p>
            <a:r>
              <a:rPr lang="en-US" dirty="0"/>
              <a:t>Jared Polis (CO-02</a:t>
            </a:r>
            <a:r>
              <a:rPr lang="en-US" dirty="0" smtClean="0"/>
              <a:t>); David </a:t>
            </a:r>
            <a:r>
              <a:rPr lang="en-US" dirty="0"/>
              <a:t>Price (NC-04</a:t>
            </a:r>
            <a:r>
              <a:rPr lang="en-US" dirty="0" smtClean="0"/>
              <a:t>); Mike </a:t>
            </a:r>
            <a:r>
              <a:rPr lang="en-US" dirty="0"/>
              <a:t>Rogers (AL-03</a:t>
            </a:r>
            <a:r>
              <a:rPr lang="en-US" dirty="0" smtClean="0"/>
              <a:t>); Peter </a:t>
            </a:r>
            <a:r>
              <a:rPr lang="en-US" dirty="0" err="1"/>
              <a:t>Roskam</a:t>
            </a:r>
            <a:r>
              <a:rPr lang="en-US" dirty="0"/>
              <a:t> (IL-06</a:t>
            </a:r>
            <a:r>
              <a:rPr lang="en-US" dirty="0" smtClean="0"/>
              <a:t>); </a:t>
            </a:r>
            <a:r>
              <a:rPr lang="en-US" dirty="0" err="1" smtClean="0"/>
              <a:t>Kyrsten</a:t>
            </a:r>
            <a:r>
              <a:rPr lang="en-US" dirty="0" smtClean="0"/>
              <a:t> </a:t>
            </a:r>
            <a:r>
              <a:rPr lang="en-US" dirty="0" err="1"/>
              <a:t>Sinema</a:t>
            </a:r>
            <a:r>
              <a:rPr lang="en-US" dirty="0"/>
              <a:t> (AZ-09</a:t>
            </a:r>
            <a:r>
              <a:rPr lang="en-US" dirty="0" smtClean="0"/>
              <a:t>); GT </a:t>
            </a:r>
            <a:r>
              <a:rPr lang="en-US" dirty="0"/>
              <a:t>Thompson (PA-05</a:t>
            </a:r>
            <a:r>
              <a:rPr lang="en-US" dirty="0" smtClean="0"/>
              <a:t>); Jackie </a:t>
            </a:r>
            <a:r>
              <a:rPr lang="en-US" dirty="0" err="1"/>
              <a:t>Walorski</a:t>
            </a:r>
            <a:r>
              <a:rPr lang="en-US" dirty="0"/>
              <a:t> (IN-02</a:t>
            </a:r>
            <a:r>
              <a:rPr lang="en-US" dirty="0" smtClean="0"/>
              <a:t>); Kevin </a:t>
            </a:r>
            <a:r>
              <a:rPr lang="en-US" dirty="0"/>
              <a:t>Yoder (KS-03</a:t>
            </a:r>
            <a:r>
              <a:rPr lang="en-US" dirty="0" smtClean="0"/>
              <a:t>)</a:t>
            </a:r>
            <a:endParaRPr lang="en-US" dirty="0"/>
          </a:p>
        </p:txBody>
      </p:sp>
      <p:sp>
        <p:nvSpPr>
          <p:cNvPr id="4" name="Slide Number Placeholder 3"/>
          <p:cNvSpPr>
            <a:spLocks noGrp="1"/>
          </p:cNvSpPr>
          <p:nvPr>
            <p:ph type="sldNum" sz="quarter" idx="10"/>
          </p:nvPr>
        </p:nvSpPr>
        <p:spPr/>
        <p:txBody>
          <a:bodyPr/>
          <a:lstStyle/>
          <a:p>
            <a:fld id="{6B5F49AA-8F47-4C51-A04F-AA6C382A21A0}" type="slidenum">
              <a:rPr lang="en-US" smtClean="0"/>
              <a:t>20</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21</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22</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23</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24</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25</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26</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AVMA and AAVMC will not be in the trenches alone. We will be joined by associations representing other health professions and their respective student members. All told the health professions are a small percentage of the total numbers of students although we account for a good amount of borrowing in federal student loans. </a:t>
            </a:r>
          </a:p>
          <a:p>
            <a:r>
              <a:rPr lang="en-US" dirty="0" smtClean="0"/>
              <a:t>2015 first-year students: 7,219 osteopathic medicine; 20,343 allopathic medicine students; 5,943 dental students; 63,460 pharmacy students; 3,000 veterinary.</a:t>
            </a:r>
          </a:p>
          <a:p>
            <a:r>
              <a:rPr lang="en-US" dirty="0" smtClean="0"/>
              <a:t> </a:t>
            </a:r>
          </a:p>
          <a:p>
            <a:r>
              <a:rPr lang="en-US" dirty="0" smtClean="0"/>
              <a:t>AVMA’s senior survey found that 89% of 2015 graduates’ had educational debt. The mean debt over four years was $142,394 with 5% percent of students graduating with more than $300,000 in debt. </a:t>
            </a:r>
          </a:p>
          <a:p>
            <a:r>
              <a:rPr lang="en-US" dirty="0" smtClean="0"/>
              <a:t>Total educational debt for 2015 graduates from the U.S. CVMs was est. at $427,502,116.</a:t>
            </a:r>
          </a:p>
          <a:p>
            <a:r>
              <a:rPr lang="en-US" dirty="0" smtClean="0"/>
              <a:t>Total tuition and fees est. $382,559,375</a:t>
            </a:r>
          </a:p>
          <a:p>
            <a:r>
              <a:rPr lang="en-US" dirty="0" smtClean="0"/>
              <a:t>Est. living expenses: $240,623,655</a:t>
            </a:r>
          </a:p>
          <a:p>
            <a:r>
              <a:rPr lang="en-US" dirty="0" smtClean="0"/>
              <a:t>Total est. cost to $623,183,030 for all of the 3,018 U.S. CVM graduates in 2015.  </a:t>
            </a:r>
          </a:p>
          <a:p>
            <a:r>
              <a:rPr lang="en-US" dirty="0" smtClean="0"/>
              <a:t>The interest expense for borrowing these funds adds another $81,924,168, </a:t>
            </a:r>
          </a:p>
          <a:p>
            <a:r>
              <a:rPr lang="en-US" dirty="0" smtClean="0"/>
              <a:t>Grant total cost of the veterinary education to $705,107,198. </a:t>
            </a:r>
          </a:p>
          <a:p>
            <a:r>
              <a:rPr lang="en-US" dirty="0" smtClean="0"/>
              <a:t>Because students applied various outside sources of funds to pay for some or all of these expenses and thus total debt was just 61 percent of this total cost.</a:t>
            </a:r>
          </a:p>
          <a:p>
            <a:endParaRPr lang="en-US" dirty="0"/>
          </a:p>
        </p:txBody>
      </p:sp>
      <p:sp>
        <p:nvSpPr>
          <p:cNvPr id="4" name="Slide Number Placeholder 3"/>
          <p:cNvSpPr>
            <a:spLocks noGrp="1"/>
          </p:cNvSpPr>
          <p:nvPr>
            <p:ph type="sldNum" sz="quarter" idx="10"/>
          </p:nvPr>
        </p:nvSpPr>
        <p:spPr/>
        <p:txBody>
          <a:bodyPr/>
          <a:lstStyle/>
          <a:p>
            <a:fld id="{6B5F49AA-8F47-4C51-A04F-AA6C382A21A0}" type="slidenum">
              <a:rPr lang="en-US" smtClean="0"/>
              <a:t>3</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 last president to</a:t>
            </a:r>
            <a:r>
              <a:rPr lang="en-US" sz="1200" b="0" kern="1200" baseline="0" dirty="0" smtClean="0">
                <a:solidFill>
                  <a:schemeClr val="tx1"/>
                </a:solidFill>
                <a:effectLst/>
                <a:latin typeface="+mn-lt"/>
                <a:ea typeface="+mn-ea"/>
                <a:cs typeface="+mn-cs"/>
              </a:rPr>
              <a:t> sign a HEA bill was George W. </a:t>
            </a:r>
            <a:r>
              <a:rPr lang="en-US" sz="1200" b="0" kern="1200" dirty="0" smtClean="0">
                <a:solidFill>
                  <a:schemeClr val="tx1"/>
                </a:solidFill>
                <a:effectLst/>
                <a:latin typeface="+mn-lt"/>
                <a:ea typeface="+mn-ea"/>
                <a:cs typeface="+mn-cs"/>
              </a:rPr>
              <a:t>Bush on Aug. 2008. That bill (H.R. 4137) was 1,158 pages long. </a:t>
            </a:r>
            <a:r>
              <a:rPr lang="en-US" sz="1200" b="0" i="0" kern="1200" baseline="0" dirty="0" smtClean="0">
                <a:solidFill>
                  <a:schemeClr val="tx1"/>
                </a:solidFill>
                <a:effectLst/>
                <a:latin typeface="+mn-lt"/>
                <a:ea typeface="+mn-ea"/>
                <a:cs typeface="+mn-cs"/>
              </a:rPr>
              <a:t>It took 5</a:t>
            </a:r>
            <a:r>
              <a:rPr lang="en-US" sz="1200" b="0" i="0" kern="1200" dirty="0" smtClean="0">
                <a:solidFill>
                  <a:schemeClr val="tx1"/>
                </a:solidFill>
                <a:effectLst/>
                <a:latin typeface="+mn-lt"/>
                <a:ea typeface="+mn-ea"/>
                <a:cs typeface="+mn-cs"/>
              </a:rPr>
              <a:t> years and 14 extensions but was to set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federal higher-education policy for five years -- through 2013. Well the bill has still not been reauthorized.</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dirty="0" smtClean="0"/>
              <a:t>Regardless, lawmakers sitting on the Senate Health,</a:t>
            </a:r>
            <a:r>
              <a:rPr lang="en-US" baseline="0" dirty="0" smtClean="0"/>
              <a:t> Education, Labor and Pensions Committee and the House Education and the Workforce Committee </a:t>
            </a:r>
            <a:r>
              <a:rPr lang="en-US" dirty="0" smtClean="0"/>
              <a:t>will examine ways to strengthen and enhance federal student financial aid programs, and they may eliminate or create new programs.  Finding ways to encourage more responsible borrowing and increasing financial literacy will certainly be a focus. Congress will also examine ways to reign in college costs, scrutinize accountability measures and determine whether regulations are appropriate or overly burdensome.</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4</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ambitious the Trump Administration is or what it hopes</a:t>
            </a:r>
            <a:r>
              <a:rPr lang="en-US" baseline="0" dirty="0" smtClean="0"/>
              <a:t> to achieve over the course of the next four years, and no matter when and who comprises the Trump team, they must work with Congress to pass legislation.  </a:t>
            </a:r>
          </a:p>
          <a:p>
            <a:endParaRPr lang="en-US" baseline="0" dirty="0" smtClean="0"/>
          </a:p>
          <a:p>
            <a:r>
              <a:rPr lang="en-US" baseline="0" dirty="0" smtClean="0"/>
              <a:t>Each congress runs for a two-year cycle. You can see the number of days each chamber will be working in DC and how few days they overlap – just 139.  Because these first few months have not been particularly productive and there is so little  overlap given the ambitious agenda that is (or was) set, it looks increasingly clear that the reauthorization of the Higher Education Act – which congress was supposed to have passed in 2013 – will again be denied the necessary time and attention needed on the congressional calendar to pass the bill in 2017.</a:t>
            </a:r>
          </a:p>
          <a:p>
            <a:endParaRPr lang="en-US" baseline="0" dirty="0" smtClean="0"/>
          </a:p>
          <a:p>
            <a:r>
              <a:rPr lang="en-US" baseline="0" dirty="0" smtClean="0"/>
              <a:t>Regardless of the tight congressional calendar work has already begun to reauthorize the Higher Education Act with the House Education and the Workforce holding its first hearing of the year on simplifying student financial aid. In addition, lawmakers will introduce legislation throughout the 115</a:t>
            </a:r>
            <a:r>
              <a:rPr lang="en-US" baseline="30000" dirty="0" smtClean="0"/>
              <a:t>th</a:t>
            </a:r>
            <a:r>
              <a:rPr lang="en-US" baseline="0" dirty="0" smtClean="0"/>
              <a:t> Congress dealing with some aspect of higher education are continually introduced in congress so it is imperative that veterinarians and aspiring veterinarians become engaged in the fight to save financial aid for current and future students. </a:t>
            </a:r>
          </a:p>
          <a:p>
            <a:endParaRPr lang="en-US" dirty="0" smtClean="0"/>
          </a:p>
        </p:txBody>
      </p:sp>
      <p:sp>
        <p:nvSpPr>
          <p:cNvPr id="4" name="Slide Number Placeholder 3"/>
          <p:cNvSpPr>
            <a:spLocks noGrp="1"/>
          </p:cNvSpPr>
          <p:nvPr>
            <p:ph type="sldNum" sz="quarter" idx="10"/>
          </p:nvPr>
        </p:nvSpPr>
        <p:spPr/>
        <p:txBody>
          <a:bodyPr/>
          <a:lstStyle/>
          <a:p>
            <a:fld id="{6B5F49AA-8F47-4C51-A04F-AA6C382A21A0}" type="slidenum">
              <a:rPr lang="en-US" smtClean="0"/>
              <a:t>5</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boatload of federal aid money is</a:t>
            </a:r>
            <a:r>
              <a:rPr lang="en-US" baseline="0" dirty="0" smtClean="0"/>
              <a:t> available each year to help students pay for college. A</a:t>
            </a:r>
            <a:r>
              <a:rPr lang="en-US" dirty="0" smtClean="0"/>
              <a:t>bout</a:t>
            </a:r>
            <a:r>
              <a:rPr lang="en-US" baseline="0" dirty="0" smtClean="0"/>
              <a:t> 12 million students borrow </a:t>
            </a:r>
            <a:r>
              <a:rPr lang="en-US" dirty="0" smtClean="0"/>
              <a:t>$112-B in new Direct Loans</a:t>
            </a:r>
            <a:r>
              <a:rPr lang="en-US" baseline="0" dirty="0" smtClean="0"/>
              <a:t> combined with about $28B in </a:t>
            </a:r>
            <a:r>
              <a:rPr lang="en-US" dirty="0" smtClean="0"/>
              <a:t>Consolidation Loans.</a:t>
            </a:r>
            <a:r>
              <a:rPr lang="en-US" baseline="0" dirty="0" smtClean="0"/>
              <a:t> </a:t>
            </a:r>
            <a:r>
              <a:rPr lang="en-US" dirty="0" smtClean="0"/>
              <a:t>This accounts for 77% of all student</a:t>
            </a:r>
            <a:r>
              <a:rPr lang="en-US" baseline="0" dirty="0" smtClean="0"/>
              <a:t> </a:t>
            </a:r>
            <a:r>
              <a:rPr lang="en-US" dirty="0" smtClean="0"/>
              <a:t>aid available from ED (other aid available is Pell Grants, work-study and other programs).</a:t>
            </a:r>
          </a:p>
          <a:p>
            <a:endParaRPr lang="en-US" dirty="0" smtClean="0"/>
          </a:p>
          <a:p>
            <a:r>
              <a:rPr lang="en-US" dirty="0" smtClean="0"/>
              <a:t>All told, in 2016 the federal government student loan portfolio covered 41+ million loan borrowers and totaled $1.3 trillion. This is an enormous sum to finance</a:t>
            </a:r>
            <a:r>
              <a:rPr lang="en-US" baseline="0" dirty="0" smtClean="0"/>
              <a:t> college but it is an investment in people and their dreams of becoming teachers and engineers, nurses and pharmacists, lawyers and archeologists, as well as doctors and veterinarians.  </a:t>
            </a:r>
          </a:p>
          <a:p>
            <a:endParaRPr lang="en-US" baseline="0" dirty="0" smtClean="0"/>
          </a:p>
          <a:p>
            <a:r>
              <a:rPr lang="en-US" baseline="0" dirty="0" smtClean="0"/>
              <a:t>Of course the grand total is eye popping; however, what has captured the attention of lawmakers is the alarming fact that </a:t>
            </a:r>
            <a:r>
              <a:rPr lang="en-US" dirty="0" smtClean="0"/>
              <a:t>1 in 4 student loan borrowers is in default or struggling to repay their student loans. </a:t>
            </a:r>
            <a:r>
              <a:rPr lang="en-US" baseline="0" dirty="0" smtClean="0"/>
              <a:t>Lawmakers are examining the terms offered on student loans and the repayment options available to borrowers. They are also looking at what improvements are needed to strengthen financial literacy of borrowers.</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6</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federal government,</a:t>
            </a:r>
            <a:r>
              <a:rPr lang="en-US" sz="1200" b="0" i="0" kern="1200" baseline="0" dirty="0" smtClean="0">
                <a:solidFill>
                  <a:schemeClr val="tx1"/>
                </a:solidFill>
                <a:effectLst/>
                <a:latin typeface="+mn-lt"/>
                <a:ea typeface="+mn-ea"/>
                <a:cs typeface="+mn-cs"/>
              </a:rPr>
              <a:t> through the U.S. Department of Education, </a:t>
            </a:r>
            <a:r>
              <a:rPr lang="en-US" sz="1200" b="0" i="0" kern="1200" dirty="0" smtClean="0">
                <a:solidFill>
                  <a:schemeClr val="tx1"/>
                </a:solidFill>
                <a:effectLst/>
                <a:latin typeface="+mn-lt"/>
                <a:ea typeface="+mn-ea"/>
                <a:cs typeface="+mn-cs"/>
              </a:rPr>
              <a:t>offers eligible students at participating schools Direct Subsidized Loans and Direct Unsubsidized Loans (sometimes these loans as Stafford Loans or Direct Stafford Loans;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Direct PLUS Loans (for graduate and professional students or parents); and Federal Perkins Loans.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For Loans</a:t>
            </a:r>
            <a:r>
              <a:rPr lang="en-US" sz="1200" b="0" i="0" kern="1200" baseline="0" dirty="0" smtClean="0">
                <a:solidFill>
                  <a:schemeClr val="tx1"/>
                </a:solidFill>
                <a:effectLst/>
                <a:latin typeface="+mn-lt"/>
                <a:ea typeface="+mn-ea"/>
                <a:cs typeface="+mn-cs"/>
              </a:rPr>
              <a:t> borrowed between July 1, 2016-July 1, 2017 have fixed interest rates as follows:</a:t>
            </a:r>
            <a:endParaRPr lang="en-US"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Direct Subsidized Loans</a:t>
            </a:r>
            <a:r>
              <a:rPr lang="en-US" sz="1200" kern="1200" baseline="0" dirty="0" smtClean="0">
                <a:solidFill>
                  <a:schemeClr val="tx1"/>
                </a:solidFill>
                <a:effectLst/>
                <a:latin typeface="+mn-lt"/>
                <a:ea typeface="+mn-ea"/>
                <a:cs typeface="+mn-cs"/>
              </a:rPr>
              <a:t> for u</a:t>
            </a:r>
            <a:r>
              <a:rPr lang="en-US" sz="1200" kern="1200" dirty="0" smtClean="0">
                <a:solidFill>
                  <a:schemeClr val="tx1"/>
                </a:solidFill>
                <a:effectLst/>
                <a:latin typeface="+mn-lt"/>
                <a:ea typeface="+mn-ea"/>
                <a:cs typeface="+mn-cs"/>
              </a:rPr>
              <a:t>ndergraduate students have</a:t>
            </a:r>
            <a:r>
              <a:rPr lang="en-US" sz="1200" kern="1200" baseline="0" dirty="0" smtClean="0">
                <a:solidFill>
                  <a:schemeClr val="tx1"/>
                </a:solidFill>
                <a:effectLst/>
                <a:latin typeface="+mn-lt"/>
                <a:ea typeface="+mn-ea"/>
                <a:cs typeface="+mn-cs"/>
              </a:rPr>
              <a:t> an interest rate of </a:t>
            </a:r>
            <a:r>
              <a:rPr lang="en-US" sz="1200" kern="1200" dirty="0" smtClean="0">
                <a:solidFill>
                  <a:schemeClr val="tx1"/>
                </a:solidFill>
                <a:effectLst/>
                <a:latin typeface="+mn-lt"/>
                <a:ea typeface="+mn-ea"/>
                <a:cs typeface="+mn-cs"/>
              </a:rPr>
              <a:t>3.76% (caped at 8.25%)</a:t>
            </a:r>
          </a:p>
          <a:p>
            <a:pPr marL="17145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Direct Unsubsidized Loans for undergraduate students have interest rate of 3.76% (capped at 8.25%)</a:t>
            </a:r>
          </a:p>
          <a:p>
            <a:pPr marL="17145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Direct Unsubsidized Loans for grad-professional students</a:t>
            </a:r>
            <a:r>
              <a:rPr lang="en-US" sz="1200" kern="1200" baseline="0" dirty="0" smtClean="0">
                <a:solidFill>
                  <a:schemeClr val="tx1"/>
                </a:solidFill>
                <a:effectLst/>
                <a:latin typeface="+mn-lt"/>
                <a:ea typeface="+mn-ea"/>
                <a:cs typeface="+mn-cs"/>
              </a:rPr>
              <a:t> with interest rate is </a:t>
            </a:r>
            <a:r>
              <a:rPr lang="en-US" sz="1200" kern="1200" dirty="0" smtClean="0">
                <a:solidFill>
                  <a:schemeClr val="tx1"/>
                </a:solidFill>
                <a:effectLst/>
                <a:latin typeface="+mn-lt"/>
                <a:ea typeface="+mn-ea"/>
                <a:cs typeface="+mn-cs"/>
              </a:rPr>
              <a:t>5.31% (capped</a:t>
            </a:r>
            <a:r>
              <a:rPr lang="en-US" sz="1200" kern="1200" baseline="0" dirty="0" smtClean="0">
                <a:solidFill>
                  <a:schemeClr val="tx1"/>
                </a:solidFill>
                <a:effectLst/>
                <a:latin typeface="+mn-lt"/>
                <a:ea typeface="+mn-ea"/>
                <a:cs typeface="+mn-cs"/>
              </a:rPr>
              <a:t> at 9.5%)</a:t>
            </a:r>
          </a:p>
          <a:p>
            <a:pPr marL="171450" indent="-171450" fontAlgn="base">
              <a:buFont typeface="Arial" panose="020B0604020202020204" pitchFamily="34" charset="0"/>
              <a:buChar char="•"/>
            </a:pPr>
            <a:r>
              <a:rPr lang="en-US" sz="1200" kern="1200" baseline="0" dirty="0" err="1" smtClean="0">
                <a:solidFill>
                  <a:schemeClr val="tx1"/>
                </a:solidFill>
                <a:effectLst/>
                <a:latin typeface="+mn-lt"/>
                <a:ea typeface="+mn-ea"/>
                <a:cs typeface="+mn-cs"/>
              </a:rPr>
              <a:t>GradPLUS</a:t>
            </a:r>
            <a:r>
              <a:rPr lang="en-US" sz="1200" kern="1200" baseline="0" dirty="0" smtClean="0">
                <a:solidFill>
                  <a:schemeClr val="tx1"/>
                </a:solidFill>
                <a:effectLst/>
                <a:latin typeface="+mn-lt"/>
                <a:ea typeface="+mn-ea"/>
                <a:cs typeface="+mn-cs"/>
              </a:rPr>
              <a:t> Loans have </a:t>
            </a:r>
            <a:r>
              <a:rPr lang="en-US" sz="1200" b="0" i="0" kern="1200" dirty="0" smtClean="0">
                <a:solidFill>
                  <a:schemeClr val="tx1"/>
                </a:solidFill>
                <a:effectLst/>
                <a:latin typeface="+mn-lt"/>
                <a:ea typeface="+mn-ea"/>
                <a:cs typeface="+mn-cs"/>
              </a:rPr>
              <a:t>flexible loan limits. A borrower cannot have an adverse credit history. A 4.272% fee is deducted from the loan amount before the funds are sent to the school. The </a:t>
            </a:r>
            <a:r>
              <a:rPr lang="en-US" sz="1200" kern="1200" baseline="0" dirty="0" smtClean="0">
                <a:solidFill>
                  <a:schemeClr val="tx1"/>
                </a:solidFill>
                <a:effectLst/>
                <a:latin typeface="+mn-lt"/>
                <a:ea typeface="+mn-ea"/>
                <a:cs typeface="+mn-cs"/>
              </a:rPr>
              <a:t>interest rate of 6.31% (capped at 10.5%)</a:t>
            </a:r>
          </a:p>
          <a:p>
            <a:pPr marL="171450" indent="-171450" fontAlgn="base">
              <a:buFont typeface="Arial" panose="020B0604020202020204" pitchFamily="34" charset="0"/>
              <a:buChar char="•"/>
            </a:pPr>
            <a:r>
              <a:rPr lang="en-US" sz="1200" kern="1200" dirty="0" smtClean="0">
                <a:solidFill>
                  <a:schemeClr val="tx1"/>
                </a:solidFill>
                <a:effectLst/>
                <a:latin typeface="+mn-lt"/>
                <a:ea typeface="+mn-ea"/>
                <a:cs typeface="+mn-cs"/>
              </a:rPr>
              <a:t>Federal Perkins Loans have a fixed interest</a:t>
            </a:r>
            <a:r>
              <a:rPr lang="en-US" sz="1200" kern="1200" baseline="0" dirty="0" smtClean="0">
                <a:solidFill>
                  <a:schemeClr val="tx1"/>
                </a:solidFill>
                <a:effectLst/>
                <a:latin typeface="+mn-lt"/>
                <a:ea typeface="+mn-ea"/>
                <a:cs typeface="+mn-cs"/>
              </a:rPr>
              <a:t> rate of 5%</a:t>
            </a:r>
            <a:endParaRPr lang="en-US"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Your CVM determines the loan type and the actual loan amount you are eligible to receive each </a:t>
            </a:r>
            <a:r>
              <a:rPr lang="en-US" sz="1200" b="0" i="1" kern="1200" dirty="0" smtClean="0">
                <a:solidFill>
                  <a:schemeClr val="tx1"/>
                </a:solidFill>
                <a:effectLst/>
                <a:latin typeface="+mn-lt"/>
                <a:ea typeface="+mn-ea"/>
                <a:cs typeface="+mn-cs"/>
              </a:rPr>
              <a:t>academic year</a:t>
            </a:r>
            <a:r>
              <a:rPr lang="en-US" sz="1200" b="0" i="0" kern="1200" dirty="0" smtClean="0">
                <a:solidFill>
                  <a:schemeClr val="tx1"/>
                </a:solidFill>
                <a:effectLst/>
                <a:latin typeface="+mn-lt"/>
                <a:ea typeface="+mn-ea"/>
                <a:cs typeface="+mn-cs"/>
              </a:rPr>
              <a:t>.  However, there are annual and aggregate loan limits. </a:t>
            </a:r>
            <a:r>
              <a:rPr lang="en-US" sz="1200" kern="1200" dirty="0" smtClean="0">
                <a:solidFill>
                  <a:schemeClr val="tx1"/>
                </a:solidFill>
                <a:effectLst/>
                <a:latin typeface="+mn-lt"/>
                <a:ea typeface="+mn-ea"/>
                <a:cs typeface="+mn-cs"/>
              </a:rPr>
              <a:t>The annual loan cap for veterinary students is $47,167; while the aggregate is $234,000.</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Borrowers are charged a loan origination fee ranging from 1.073% to 4.292% each time they borrow a loan. These fees are  deducted upfront from student loans before the funds are disbursed to a CVM.</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After you graduate, leave school, or drop below half-time enrollment, you will have a 6-month grace period before you are required to begin repayment. During this period, you'll receive repayment information from your loan servicer, and you'll be notified of your first payment due date. Payments are usually due monthly.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5F49AA-8F47-4C51-A04F-AA6C382A21A0}" type="slidenum">
              <a:rPr lang="en-US" smtClean="0"/>
              <a:t>7</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000" b="0" kern="1200" dirty="0" smtClean="0">
                <a:solidFill>
                  <a:schemeClr val="tx1"/>
                </a:solidFill>
                <a:effectLst/>
                <a:latin typeface="+mn-lt"/>
                <a:ea typeface="+mn-ea"/>
                <a:cs typeface="+mn-cs"/>
              </a:rPr>
              <a:t>Federal student loan</a:t>
            </a:r>
            <a:r>
              <a:rPr lang="en-US" sz="1000" b="0" kern="1200" baseline="0" dirty="0" smtClean="0">
                <a:solidFill>
                  <a:schemeClr val="tx1"/>
                </a:solidFill>
                <a:effectLst/>
                <a:latin typeface="+mn-lt"/>
                <a:ea typeface="+mn-ea"/>
                <a:cs typeface="+mn-cs"/>
              </a:rPr>
              <a:t> borrowers are automatically enrolled in the standard 10-year plan (120 monthly payments).  To lower the monthly payment and extend the time to repay up to 25 years, a borrower must sign up for IDR. A borrower qualifies if their </a:t>
            </a:r>
            <a:r>
              <a:rPr lang="en-US" sz="1000" dirty="0" smtClean="0"/>
              <a:t>federal student loan debt is higher than their discretionary income or represents a significant portion of their annual income. </a:t>
            </a:r>
            <a:r>
              <a:rPr lang="en-US" sz="1000" b="0" i="0" kern="1200" dirty="0" smtClean="0">
                <a:solidFill>
                  <a:schemeClr val="tx1"/>
                </a:solidFill>
                <a:effectLst/>
                <a:latin typeface="+mn-lt"/>
                <a:ea typeface="+mn-ea"/>
                <a:cs typeface="+mn-cs"/>
              </a:rPr>
              <a:t>Whether a borrower has remaining debt forgiven</a:t>
            </a:r>
            <a:r>
              <a:rPr lang="en-US" sz="1000" b="0" i="0" kern="1200" baseline="0" dirty="0" smtClean="0">
                <a:solidFill>
                  <a:schemeClr val="tx1"/>
                </a:solidFill>
                <a:effectLst/>
                <a:latin typeface="+mn-lt"/>
                <a:ea typeface="+mn-ea"/>
                <a:cs typeface="+mn-cs"/>
              </a:rPr>
              <a:t> at the end of the repayment period depends on: 1)</a:t>
            </a:r>
            <a:r>
              <a:rPr lang="en-US" sz="1000" b="0" i="0" kern="1200" dirty="0" smtClean="0">
                <a:solidFill>
                  <a:schemeClr val="tx1"/>
                </a:solidFill>
                <a:effectLst/>
                <a:latin typeface="+mn-lt"/>
                <a:ea typeface="+mn-ea"/>
                <a:cs typeface="+mn-cs"/>
              </a:rPr>
              <a:t> how quickly their income rises and 2) their</a:t>
            </a:r>
            <a:r>
              <a:rPr lang="en-US" sz="1000" b="0" i="0" kern="1200" baseline="0" dirty="0" smtClean="0">
                <a:solidFill>
                  <a:schemeClr val="tx1"/>
                </a:solidFill>
                <a:effectLst/>
                <a:latin typeface="+mn-lt"/>
                <a:ea typeface="+mn-ea"/>
                <a:cs typeface="+mn-cs"/>
              </a:rPr>
              <a:t> debt to income ratio – </a:t>
            </a:r>
            <a:r>
              <a:rPr lang="en-US" sz="1000" b="0" i="0" kern="1200" dirty="0" smtClean="0">
                <a:solidFill>
                  <a:schemeClr val="tx1"/>
                </a:solidFill>
                <a:effectLst/>
                <a:latin typeface="+mn-lt"/>
                <a:ea typeface="+mn-ea"/>
                <a:cs typeface="+mn-cs"/>
              </a:rPr>
              <a:t>how large their income is relative to their debt. Because of these factors, a borrower may fully repay their loan before the end of the repayment period. </a:t>
            </a:r>
            <a:r>
              <a:rPr lang="en-US" sz="1000" dirty="0" smtClean="0"/>
              <a:t>In addition, under current IRS rules, a borrower</a:t>
            </a:r>
            <a:r>
              <a:rPr lang="en-US" sz="1000" baseline="0" dirty="0" smtClean="0"/>
              <a:t> will be</a:t>
            </a:r>
            <a:r>
              <a:rPr lang="en-US" sz="1000" dirty="0" smtClean="0"/>
              <a:t> required to pay income tax on any amount that’s forgiven if they still have a remaining balance at the end of the repayment period.</a:t>
            </a:r>
            <a:r>
              <a:rPr lang="en-US" sz="1000" baseline="0" dirty="0" smtClean="0"/>
              <a:t> </a:t>
            </a:r>
            <a:r>
              <a:rPr lang="en-US" sz="1000" dirty="0" smtClean="0"/>
              <a:t>Keep</a:t>
            </a:r>
            <a:r>
              <a:rPr lang="en-US" sz="1000" baseline="0" dirty="0" smtClean="0"/>
              <a:t> in mind that w</a:t>
            </a:r>
            <a:r>
              <a:rPr lang="en-US" sz="1000" dirty="0" smtClean="0"/>
              <a:t>henever one makes lower payments or extends the repayment period, a borrower will likely pay more in interest over time—sometimes significantly more. </a:t>
            </a:r>
            <a:r>
              <a:rPr lang="en-US" sz="1000" baseline="0" dirty="0" smtClean="0"/>
              <a:t> Also, b</a:t>
            </a:r>
            <a:r>
              <a:rPr lang="en-US" sz="1000" dirty="0" smtClean="0"/>
              <a:t>orrowers also ought</a:t>
            </a:r>
            <a:r>
              <a:rPr lang="en-US" sz="1000" baseline="0" dirty="0" smtClean="0"/>
              <a:t> to know that </a:t>
            </a:r>
            <a:r>
              <a:rPr lang="en-US" sz="1000" dirty="0" smtClean="0"/>
              <a:t>f</a:t>
            </a:r>
            <a:r>
              <a:rPr lang="en-US" sz="1000" b="0" i="0" kern="1200" dirty="0" smtClean="0">
                <a:solidFill>
                  <a:schemeClr val="tx1"/>
                </a:solidFill>
                <a:effectLst/>
                <a:latin typeface="+mn-lt"/>
                <a:ea typeface="+mn-ea"/>
                <a:cs typeface="+mn-cs"/>
              </a:rPr>
              <a:t>or any IDR plan, periods of economic hardship, deferment and periods of repayment under certain other repayment plans, will count toward the total repayment period. </a:t>
            </a:r>
          </a:p>
          <a:p>
            <a:pPr fontAlgn="base"/>
            <a:endParaRPr lang="en-US" sz="1000" b="1" kern="1200" dirty="0" smtClean="0">
              <a:solidFill>
                <a:schemeClr val="tx1"/>
              </a:solidFill>
              <a:effectLst/>
              <a:latin typeface="+mn-lt"/>
              <a:ea typeface="+mn-ea"/>
              <a:cs typeface="+mn-cs"/>
            </a:endParaRPr>
          </a:p>
          <a:p>
            <a:pPr fontAlgn="base"/>
            <a:r>
              <a:rPr lang="en-US" sz="1000" b="1" kern="1200" dirty="0" smtClean="0">
                <a:solidFill>
                  <a:schemeClr val="tx1"/>
                </a:solidFill>
                <a:effectLst/>
                <a:latin typeface="+mn-lt"/>
                <a:ea typeface="+mn-ea"/>
                <a:cs typeface="+mn-cs"/>
              </a:rPr>
              <a:t>Current Income-Driven Repayment Plans</a:t>
            </a:r>
          </a:p>
          <a:p>
            <a:pPr marL="171450" indent="-171450" fontAlgn="base">
              <a:buFont typeface="Arial" panose="020B0604020202020204" pitchFamily="34" charset="0"/>
              <a:buChar char="•"/>
            </a:pPr>
            <a:r>
              <a:rPr lang="en-US" sz="1000" b="1" kern="1200" dirty="0" smtClean="0">
                <a:solidFill>
                  <a:schemeClr val="tx1"/>
                </a:solidFill>
                <a:effectLst/>
                <a:latin typeface="+mn-lt"/>
                <a:ea typeface="+mn-ea"/>
                <a:cs typeface="+mn-cs"/>
              </a:rPr>
              <a:t>Revised Pay As You Earn Plan/REPAYE Plan </a:t>
            </a:r>
            <a:r>
              <a:rPr lang="en-US" sz="1000" kern="1200" dirty="0" smtClean="0">
                <a:solidFill>
                  <a:schemeClr val="tx1"/>
                </a:solidFill>
                <a:effectLst/>
                <a:latin typeface="+mn-lt"/>
                <a:ea typeface="+mn-ea"/>
                <a:cs typeface="+mn-cs"/>
              </a:rPr>
              <a:t>- Generally 10% of your discretionary income. Repayment period is </a:t>
            </a:r>
            <a:r>
              <a:rPr lang="en-US" sz="1000" b="0" i="0" kern="1200" dirty="0" smtClean="0">
                <a:solidFill>
                  <a:schemeClr val="tx1"/>
                </a:solidFill>
                <a:effectLst/>
                <a:latin typeface="+mn-lt"/>
                <a:ea typeface="+mn-ea"/>
                <a:cs typeface="+mn-cs"/>
              </a:rPr>
              <a:t>20 years if all loans you’re repaying under the plan were received for undergraduate study and 25 years if any loans you’re repaying under the plan were received for graduate or professional study.</a:t>
            </a:r>
            <a:r>
              <a:rPr lang="en-US" sz="1000" b="0" i="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AVMA is troubled by some features of the revised plan: 1) if a borrower received any loans as a professional student, the repayment period is 25 years instead of 20 for undergraduates; 2) for married borrowers filing jointly or separately, the AGI of both the borrower and the spouse are used to calculate the monthly payment amount; and 3) there is no cap on the monthly payment.</a:t>
            </a:r>
          </a:p>
          <a:p>
            <a:pPr marL="171450" indent="-171450" fontAlgn="base">
              <a:buFont typeface="Arial" panose="020B0604020202020204" pitchFamily="34" charset="0"/>
              <a:buChar char="•"/>
            </a:pPr>
            <a:endParaRPr lang="en-US" sz="1000" b="1"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US" sz="1000" dirty="0" smtClean="0"/>
              <a:t>For PAYE and IBR a borrower must meet eligibility requirements to qualify. The payment you’d be required to make under the PAYE or IBR plan (based on your income and family size) must be less than what you would pay under the Standard Repayment Plan with a 10-year repayment period.</a:t>
            </a:r>
            <a:endParaRPr lang="en-US" sz="1000" b="1"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000" b="1" kern="1200" dirty="0" smtClean="0">
                <a:solidFill>
                  <a:schemeClr val="tx1"/>
                </a:solidFill>
                <a:effectLst/>
                <a:latin typeface="+mn-lt"/>
                <a:ea typeface="+mn-ea"/>
                <a:cs typeface="+mn-cs"/>
              </a:rPr>
              <a:t>Pay and You</a:t>
            </a:r>
            <a:r>
              <a:rPr lang="en-US" sz="1000" b="1" kern="1200" baseline="0" dirty="0" smtClean="0">
                <a:solidFill>
                  <a:schemeClr val="tx1"/>
                </a:solidFill>
                <a:effectLst/>
                <a:latin typeface="+mn-lt"/>
                <a:ea typeface="+mn-ea"/>
                <a:cs typeface="+mn-cs"/>
              </a:rPr>
              <a:t> Earn (P</a:t>
            </a:r>
            <a:r>
              <a:rPr lang="en-US" sz="1000" b="1" kern="1200" dirty="0" smtClean="0">
                <a:solidFill>
                  <a:schemeClr val="tx1"/>
                </a:solidFill>
                <a:effectLst/>
                <a:latin typeface="+mn-lt"/>
                <a:ea typeface="+mn-ea"/>
                <a:cs typeface="+mn-cs"/>
              </a:rPr>
              <a:t>AYE) </a:t>
            </a:r>
            <a:r>
              <a:rPr lang="en-US" sz="1000" kern="1200" dirty="0" smtClean="0">
                <a:solidFill>
                  <a:schemeClr val="tx1"/>
                </a:solidFill>
                <a:effectLst/>
                <a:latin typeface="+mn-lt"/>
                <a:ea typeface="+mn-ea"/>
                <a:cs typeface="+mn-cs"/>
              </a:rPr>
              <a:t>- Generally 10% of your discretionary income, but never more than the 10-year Standard Repayment Plan amount. Repayment period is 20 years. </a:t>
            </a:r>
          </a:p>
          <a:p>
            <a:pPr marL="171450" indent="-171450" fontAlgn="base">
              <a:buFont typeface="Arial" panose="020B0604020202020204" pitchFamily="34" charset="0"/>
              <a:buChar char="•"/>
            </a:pPr>
            <a:r>
              <a:rPr lang="en-US" sz="1000" b="1" kern="1200" dirty="0" smtClean="0">
                <a:solidFill>
                  <a:schemeClr val="tx1"/>
                </a:solidFill>
                <a:effectLst/>
                <a:latin typeface="+mn-lt"/>
                <a:ea typeface="+mn-ea"/>
                <a:cs typeface="+mn-cs"/>
              </a:rPr>
              <a:t>Income-based</a:t>
            </a:r>
            <a:r>
              <a:rPr lang="en-US" sz="1000" b="1" kern="1200" baseline="0" dirty="0" smtClean="0">
                <a:solidFill>
                  <a:schemeClr val="tx1"/>
                </a:solidFill>
                <a:effectLst/>
                <a:latin typeface="+mn-lt"/>
                <a:ea typeface="+mn-ea"/>
                <a:cs typeface="+mn-cs"/>
              </a:rPr>
              <a:t> Repayment (I</a:t>
            </a:r>
            <a:r>
              <a:rPr lang="en-US" sz="1000" b="1" kern="1200" dirty="0" smtClean="0">
                <a:solidFill>
                  <a:schemeClr val="tx1"/>
                </a:solidFill>
                <a:effectLst/>
                <a:latin typeface="+mn-lt"/>
                <a:ea typeface="+mn-ea"/>
                <a:cs typeface="+mn-cs"/>
              </a:rPr>
              <a:t>BR) </a:t>
            </a:r>
            <a:r>
              <a:rPr lang="en-US" sz="1000" kern="1200" dirty="0" smtClean="0">
                <a:solidFill>
                  <a:schemeClr val="tx1"/>
                </a:solidFill>
                <a:effectLst/>
                <a:latin typeface="+mn-lt"/>
                <a:ea typeface="+mn-ea"/>
                <a:cs typeface="+mn-cs"/>
              </a:rPr>
              <a:t>- Generally 10% of your discretionary income if you're a </a:t>
            </a:r>
            <a:r>
              <a:rPr lang="en-US" sz="1000" i="1" kern="1200" dirty="0" smtClean="0">
                <a:solidFill>
                  <a:schemeClr val="tx1"/>
                </a:solidFill>
                <a:effectLst/>
                <a:latin typeface="+mn-lt"/>
                <a:ea typeface="+mn-ea"/>
                <a:cs typeface="+mn-cs"/>
              </a:rPr>
              <a:t>new borrower</a:t>
            </a:r>
            <a:r>
              <a:rPr lang="en-US" sz="1000" kern="1200" dirty="0" smtClean="0">
                <a:solidFill>
                  <a:schemeClr val="tx1"/>
                </a:solidFill>
                <a:effectLst/>
                <a:latin typeface="+mn-lt"/>
                <a:ea typeface="+mn-ea"/>
                <a:cs typeface="+mn-cs"/>
              </a:rPr>
              <a:t> on or after 7/1/14, but never more than the 10-year Standard Repayment Plan amount. Generally 15% of your discretionary income if you're not a new borrower on or after 7/1/14, but never more than the 10-year Standard Repayment Plan amount. Repayment period is </a:t>
            </a:r>
            <a:r>
              <a:rPr lang="en-US" sz="1000" b="0" i="0" kern="1200" dirty="0" smtClean="0">
                <a:solidFill>
                  <a:schemeClr val="tx1"/>
                </a:solidFill>
                <a:effectLst/>
                <a:latin typeface="+mn-lt"/>
                <a:ea typeface="+mn-ea"/>
                <a:cs typeface="+mn-cs"/>
              </a:rPr>
              <a:t>20 years if you’re a new borrower on or after 7/1/14. And 25 years if you’re not a new borrower on or after 7/1/14.</a:t>
            </a:r>
          </a:p>
          <a:p>
            <a:pPr marL="171450" indent="-171450" fontAlgn="base">
              <a:buFont typeface="Arial" panose="020B0604020202020204" pitchFamily="34" charset="0"/>
              <a:buChar char="•"/>
            </a:pPr>
            <a:r>
              <a:rPr lang="en-US" sz="1000" b="1" kern="1200" dirty="0" smtClean="0">
                <a:solidFill>
                  <a:schemeClr val="tx1"/>
                </a:solidFill>
                <a:effectLst/>
                <a:latin typeface="+mn-lt"/>
                <a:ea typeface="+mn-ea"/>
                <a:cs typeface="+mn-cs"/>
              </a:rPr>
              <a:t>ICR Plan </a:t>
            </a:r>
            <a:r>
              <a:rPr lang="en-US" sz="1000" kern="1200" dirty="0" smtClean="0">
                <a:solidFill>
                  <a:schemeClr val="tx1"/>
                </a:solidFill>
                <a:effectLst/>
                <a:latin typeface="+mn-lt"/>
                <a:ea typeface="+mn-ea"/>
                <a:cs typeface="+mn-cs"/>
              </a:rPr>
              <a:t>– Payments</a:t>
            </a:r>
            <a:r>
              <a:rPr lang="en-US" sz="1000" kern="1200" baseline="0" dirty="0" smtClean="0">
                <a:solidFill>
                  <a:schemeClr val="tx1"/>
                </a:solidFill>
                <a:effectLst/>
                <a:latin typeface="+mn-lt"/>
                <a:ea typeface="+mn-ea"/>
                <a:cs typeface="+mn-cs"/>
              </a:rPr>
              <a:t> based on t</a:t>
            </a:r>
            <a:r>
              <a:rPr lang="en-US" sz="1000" kern="1200" dirty="0" smtClean="0">
                <a:solidFill>
                  <a:schemeClr val="tx1"/>
                </a:solidFill>
                <a:effectLst/>
                <a:latin typeface="+mn-lt"/>
                <a:ea typeface="+mn-ea"/>
                <a:cs typeface="+mn-cs"/>
              </a:rPr>
              <a:t>he lesser of the following: 20% of your discretionary income or what you would pay on a repayment plan with a fixed payment over the course of 12 years, adjusted according to your income. Repayment period is 25 years. </a:t>
            </a:r>
            <a:r>
              <a:rPr lang="en-US" sz="1000" b="0" i="0" kern="1200" dirty="0" smtClean="0">
                <a:solidFill>
                  <a:schemeClr val="tx1"/>
                </a:solidFill>
                <a:effectLst/>
                <a:latin typeface="+mn-lt"/>
                <a:ea typeface="+mn-ea"/>
                <a:cs typeface="+mn-cs"/>
              </a:rPr>
              <a:t>If you’re making payments under an IDR plan and also working toward loan forgiveness under the PSLF, you may qualify for forgiveness of any remaining loan balance after you've made 10 years of qualifying payments, instead of 20 or 25 years. Qualifying payments for the PSLF Program include payments made under any of the income-driven repayment plans.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1" baseline="0" dirty="0" smtClean="0"/>
              <a:t>Potential new Trump plan: </a:t>
            </a:r>
            <a:r>
              <a:rPr lang="en-US" sz="1000" b="0" baseline="0" dirty="0" smtClean="0"/>
              <a:t>H</a:t>
            </a:r>
            <a:r>
              <a:rPr lang="en-US" sz="1000" baseline="0" dirty="0" smtClean="0"/>
              <a:t>e claims he wants to modify IBR </a:t>
            </a:r>
            <a:r>
              <a:rPr lang="en-US" sz="1000" dirty="0" smtClean="0"/>
              <a:t>capping income used for loan repayment at 12.5% (compared to the current 10% currently), but allowing for forgiveness after 15 years of repayment instead</a:t>
            </a:r>
            <a:r>
              <a:rPr lang="en-US" sz="1000" baseline="0" dirty="0" smtClean="0"/>
              <a:t> of 20 years of repayment</a:t>
            </a:r>
            <a:r>
              <a:rPr lang="en-US" sz="1000" dirty="0" smtClean="0"/>
              <a:t>. If adopted, the Trump IBR plan would be more generous to borrowers, especially those who have large loan balances like veterinary students. </a:t>
            </a:r>
          </a:p>
        </p:txBody>
      </p:sp>
      <p:sp>
        <p:nvSpPr>
          <p:cNvPr id="4" name="Slide Number Placeholder 3"/>
          <p:cNvSpPr>
            <a:spLocks noGrp="1"/>
          </p:cNvSpPr>
          <p:nvPr>
            <p:ph type="sldNum" sz="quarter" idx="10"/>
          </p:nvPr>
        </p:nvSpPr>
        <p:spPr/>
        <p:txBody>
          <a:bodyPr/>
          <a:lstStyle/>
          <a:p>
            <a:fld id="{6B5F49AA-8F47-4C51-A04F-AA6C382A21A0}" type="slidenum">
              <a:rPr lang="en-US" smtClean="0"/>
              <a:t>8</a:t>
            </a:fld>
            <a:endParaRPr lang="en-US"/>
          </a:p>
        </p:txBody>
      </p:sp>
    </p:spTree>
    <p:extLst>
      <p:ext uri="{BB962C8B-B14F-4D97-AF65-F5344CB8AC3E}">
        <p14:creationId xmlns:p14="http://schemas.microsoft.com/office/powerpoint/2010/main" val="366117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Federal Direct</a:t>
            </a:r>
            <a:r>
              <a:rPr lang="en-US" sz="1200" b="1" i="0" kern="1200" baseline="0" dirty="0" smtClean="0">
                <a:solidFill>
                  <a:schemeClr val="tx1"/>
                </a:solidFill>
                <a:effectLst/>
                <a:latin typeface="+mn-lt"/>
                <a:ea typeface="+mn-ea"/>
                <a:cs typeface="+mn-cs"/>
              </a:rPr>
              <a:t> Consolidation Loan</a:t>
            </a:r>
            <a:r>
              <a:rPr lang="en-US" sz="1200" b="0" i="0" kern="1200" baseline="0" dirty="0" smtClean="0">
                <a:solidFill>
                  <a:schemeClr val="tx1"/>
                </a:solidFill>
                <a:effectLst/>
                <a:latin typeface="+mn-lt"/>
                <a:ea typeface="+mn-ea"/>
                <a:cs typeface="+mn-cs"/>
              </a:rPr>
              <a:t> permits a borrower (who has</a:t>
            </a:r>
            <a:r>
              <a:rPr lang="en-US" sz="1200" b="0" i="0" kern="1200" dirty="0" smtClean="0">
                <a:solidFill>
                  <a:schemeClr val="tx1"/>
                </a:solidFill>
                <a:effectLst/>
                <a:latin typeface="+mn-lt"/>
                <a:ea typeface="+mn-ea"/>
                <a:cs typeface="+mn-cs"/>
              </a:rPr>
              <a:t> graduated, left school, or dropped below half-time enrollment)</a:t>
            </a:r>
            <a:r>
              <a:rPr lang="en-US" sz="1200" b="0" i="0" kern="1200" baseline="0" dirty="0" smtClean="0">
                <a:solidFill>
                  <a:schemeClr val="tx1"/>
                </a:solidFill>
                <a:effectLst/>
                <a:latin typeface="+mn-lt"/>
                <a:ea typeface="+mn-ea"/>
                <a:cs typeface="+mn-cs"/>
              </a:rPr>
              <a:t> with a</a:t>
            </a:r>
            <a:r>
              <a:rPr lang="en-US" sz="1200" b="0" i="0" kern="1200" dirty="0" smtClean="0">
                <a:solidFill>
                  <a:schemeClr val="tx1"/>
                </a:solidFill>
                <a:effectLst/>
                <a:latin typeface="+mn-lt"/>
                <a:ea typeface="+mn-ea"/>
                <a:cs typeface="+mn-cs"/>
              </a:rPr>
              <a:t> federal loan made by the U.S. Department of Education to combine one or more federal student loans into one new loan. The loans consolidated must be in repayment or grace. A Direct Consolidation Loan has a fixed interest rate for the life of the loan. </a:t>
            </a:r>
            <a:r>
              <a:rPr lang="en-US" sz="1200" b="0" i="0" u="sng" kern="1200" dirty="0" smtClean="0">
                <a:solidFill>
                  <a:schemeClr val="tx1"/>
                </a:solidFill>
                <a:effectLst/>
                <a:latin typeface="+mn-lt"/>
                <a:ea typeface="+mn-ea"/>
                <a:cs typeface="+mn-cs"/>
              </a:rPr>
              <a:t>The fixed rate is based on the weighted average of the interest rates on the loans being consolidated, rounded up to the nearest one-eighth of 1%. There is no cap on the interest rate of a Direct Consolidation Loan</a:t>
            </a:r>
            <a:r>
              <a:rPr lang="en-US" sz="1200" b="0" i="0" kern="1200" dirty="0" smtClean="0">
                <a:solidFill>
                  <a:schemeClr val="tx1"/>
                </a:solidFill>
                <a:effectLst/>
                <a:latin typeface="+mn-lt"/>
                <a:ea typeface="+mn-ea"/>
                <a:cs typeface="+mn-cs"/>
              </a:rPr>
              <a:t>. As a result of consolidation, the borrower can make only one monthly payment on their federal loans, and the amount of time they have to repay can</a:t>
            </a:r>
            <a:r>
              <a:rPr lang="en-US" sz="1200" b="0" i="0" kern="1200" baseline="0" dirty="0" smtClean="0">
                <a:solidFill>
                  <a:schemeClr val="tx1"/>
                </a:solidFill>
                <a:effectLst/>
                <a:latin typeface="+mn-lt"/>
                <a:ea typeface="+mn-ea"/>
                <a:cs typeface="+mn-cs"/>
              </a:rPr>
              <a:t> be from 10 to 3</a:t>
            </a:r>
            <a:r>
              <a:rPr lang="en-US" sz="1200" b="0" i="0" kern="1200" dirty="0" smtClean="0">
                <a:solidFill>
                  <a:schemeClr val="tx1"/>
                </a:solidFill>
                <a:effectLst/>
                <a:latin typeface="+mn-lt"/>
                <a:ea typeface="+mn-ea"/>
                <a:cs typeface="+mn-cs"/>
              </a:rPr>
              <a:t>0 years. A borrower choosing this option</a:t>
            </a:r>
            <a:r>
              <a:rPr lang="en-US" sz="1200" b="0" i="0" kern="1200" baseline="0" dirty="0" smtClean="0">
                <a:solidFill>
                  <a:schemeClr val="tx1"/>
                </a:solidFill>
                <a:effectLst/>
                <a:latin typeface="+mn-lt"/>
                <a:ea typeface="+mn-ea"/>
                <a:cs typeface="+mn-cs"/>
              </a:rPr>
              <a:t> will lose </a:t>
            </a:r>
            <a:r>
              <a:rPr lang="en-US" sz="1200" b="0" i="0" kern="1200" dirty="0" smtClean="0">
                <a:solidFill>
                  <a:schemeClr val="tx1"/>
                </a:solidFill>
                <a:effectLst/>
                <a:latin typeface="+mn-lt"/>
                <a:ea typeface="+mn-ea"/>
                <a:cs typeface="+mn-cs"/>
              </a:rPr>
              <a:t>any borrower benefits offered with the original loans. Borrower benefits from your original loan, which may include interest rate discounts, principal rebates, or some loan cancellation benefits. A borrower interested in a Direct Consolidation Loan may apply through </a:t>
            </a:r>
            <a:r>
              <a:rPr lang="en-US" sz="1200" b="0" i="0" u="sng" kern="1200" dirty="0" smtClean="0">
                <a:solidFill>
                  <a:schemeClr val="tx1"/>
                </a:solidFill>
                <a:effectLst/>
                <a:latin typeface="+mn-lt"/>
                <a:ea typeface="+mn-ea"/>
                <a:cs typeface="+mn-cs"/>
                <a:hlinkClick r:id="rId3"/>
              </a:rPr>
              <a:t>StudentLoans.gov</a:t>
            </a:r>
            <a:r>
              <a:rPr lang="en-US" sz="1200" b="0" i="0" kern="1200" dirty="0" smtClean="0">
                <a:solidFill>
                  <a:schemeClr val="tx1"/>
                </a:solidFill>
                <a:effectLst/>
                <a:latin typeface="+mn-lt"/>
                <a:ea typeface="+mn-ea"/>
                <a:cs typeface="+mn-cs"/>
              </a:rPr>
              <a:t>. This process offers both electronic and paper options. Also, a borrower may ask questions about consolidating loans before they apply by contacting the Loan Consolidation Information Call Center at 1-800-557-7392. </a:t>
            </a:r>
            <a:r>
              <a:rPr lang="en-US" sz="1200" b="1" i="0" kern="1200" dirty="0" smtClean="0">
                <a:solidFill>
                  <a:schemeClr val="tx1"/>
                </a:solidFill>
                <a:effectLst/>
                <a:latin typeface="+mn-lt"/>
                <a:ea typeface="+mn-ea"/>
                <a:cs typeface="+mn-cs"/>
              </a:rPr>
              <a:t>Federal</a:t>
            </a:r>
            <a:r>
              <a:rPr lang="en-US" sz="1200" b="1" i="0" kern="1200" baseline="0" dirty="0" smtClean="0">
                <a:solidFill>
                  <a:schemeClr val="tx1"/>
                </a:solidFill>
                <a:effectLst/>
                <a:latin typeface="+mn-lt"/>
                <a:ea typeface="+mn-ea"/>
                <a:cs typeface="+mn-cs"/>
              </a:rPr>
              <a:t> re</a:t>
            </a:r>
            <a:r>
              <a:rPr lang="en-US" sz="1200" b="1" i="0" kern="1200" dirty="0" smtClean="0">
                <a:solidFill>
                  <a:schemeClr val="tx1"/>
                </a:solidFill>
                <a:effectLst/>
                <a:latin typeface="+mn-lt"/>
                <a:ea typeface="+mn-ea"/>
                <a:cs typeface="+mn-cs"/>
              </a:rPr>
              <a:t>financing</a:t>
            </a:r>
            <a:r>
              <a:rPr lang="en-US" sz="1200" b="1" i="0" kern="1200" baseline="0" dirty="0" smtClean="0">
                <a:solidFill>
                  <a:schemeClr val="tx1"/>
                </a:solidFill>
                <a:effectLst/>
                <a:latin typeface="+mn-lt"/>
                <a:ea typeface="+mn-ea"/>
                <a:cs typeface="+mn-cs"/>
              </a:rPr>
              <a:t> is not presently available.</a:t>
            </a:r>
            <a:r>
              <a:rPr lang="en-US" sz="1200" b="0" i="0" kern="1200" dirty="0" smtClean="0">
                <a:solidFill>
                  <a:schemeClr val="tx1"/>
                </a:solidFill>
                <a:effectLst/>
                <a:latin typeface="+mn-lt"/>
                <a:ea typeface="+mn-ea"/>
                <a:cs typeface="+mn-cs"/>
              </a:rPr>
              <a:t> </a:t>
            </a:r>
          </a:p>
          <a:p>
            <a:pPr fontAlgn="base"/>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Private bank Consolidation</a:t>
            </a:r>
            <a:r>
              <a:rPr lang="en-US" sz="1200" b="1" i="0" kern="1200" baseline="0" dirty="0" smtClean="0">
                <a:solidFill>
                  <a:schemeClr val="tx1"/>
                </a:solidFill>
                <a:effectLst/>
                <a:latin typeface="+mn-lt"/>
                <a:ea typeface="+mn-ea"/>
                <a:cs typeface="+mn-cs"/>
              </a:rPr>
              <a:t> Loan: </a:t>
            </a:r>
            <a:r>
              <a:rPr lang="en-US" sz="1200" b="0" i="0" kern="1200" baseline="0" dirty="0" smtClean="0">
                <a:solidFill>
                  <a:schemeClr val="tx1"/>
                </a:solidFill>
                <a:effectLst/>
                <a:latin typeface="+mn-lt"/>
                <a:ea typeface="+mn-ea"/>
                <a:cs typeface="+mn-cs"/>
              </a:rPr>
              <a:t>Based on a borrower’s creditworthiness, a p</a:t>
            </a:r>
            <a:r>
              <a:rPr lang="en-US" sz="1200" b="0" i="0" kern="1200" dirty="0" smtClean="0">
                <a:solidFill>
                  <a:schemeClr val="tx1"/>
                </a:solidFill>
                <a:effectLst/>
                <a:latin typeface="+mn-lt"/>
                <a:ea typeface="+mn-ea"/>
                <a:cs typeface="+mn-cs"/>
              </a:rPr>
              <a:t>rivate lender may consolidate both private and federal loans (note you cannot roll private and federal loans into one new federal Direct Consolidation Loan). The ability to qualify for private</a:t>
            </a:r>
            <a:r>
              <a:rPr lang="en-US" sz="1200" b="0" i="0" kern="1200" baseline="0" dirty="0" smtClean="0">
                <a:solidFill>
                  <a:schemeClr val="tx1"/>
                </a:solidFill>
                <a:effectLst/>
                <a:latin typeface="+mn-lt"/>
                <a:ea typeface="+mn-ea"/>
                <a:cs typeface="+mn-cs"/>
              </a:rPr>
              <a:t> bank consolidation varies from one lender to the next. A</a:t>
            </a:r>
            <a:r>
              <a:rPr lang="en-US" sz="1200" b="0" i="0" kern="1200" dirty="0" smtClean="0">
                <a:solidFill>
                  <a:schemeClr val="tx1"/>
                </a:solidFill>
                <a:effectLst/>
                <a:latin typeface="+mn-lt"/>
                <a:ea typeface="+mn-ea"/>
                <a:cs typeface="+mn-cs"/>
              </a:rPr>
              <a:t> benefit of private consolidation is the ability to refinance and potentially secure a lower interest rate but that is based on your creditworthiness. When you do a private consolidation, you may not want to refinance any federal loans because you’ll lose your eligibility for government-backed repayment plans. But if you don’t plan to use those programs and can financially benefit by refinancing to a lower interest rate, this may be a viable option for you.</a:t>
            </a:r>
          </a:p>
        </p:txBody>
      </p:sp>
      <p:sp>
        <p:nvSpPr>
          <p:cNvPr id="4" name="Slide Number Placeholder 3"/>
          <p:cNvSpPr>
            <a:spLocks noGrp="1"/>
          </p:cNvSpPr>
          <p:nvPr>
            <p:ph type="sldNum" sz="quarter" idx="10"/>
          </p:nvPr>
        </p:nvSpPr>
        <p:spPr/>
        <p:txBody>
          <a:bodyPr/>
          <a:lstStyle/>
          <a:p>
            <a:fld id="{6B5F49AA-8F47-4C51-A04F-AA6C382A21A0}" type="slidenum">
              <a:rPr lang="en-US" smtClean="0"/>
              <a:t>9</a:t>
            </a:fld>
            <a:endParaRPr lang="en-US"/>
          </a:p>
        </p:txBody>
      </p:sp>
    </p:spTree>
    <p:extLst>
      <p:ext uri="{BB962C8B-B14F-4D97-AF65-F5344CB8AC3E}">
        <p14:creationId xmlns:p14="http://schemas.microsoft.com/office/powerpoint/2010/main" val="366117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A7819-EAAC-469B-BC47-082511A588A6}"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74406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A7819-EAAC-469B-BC47-082511A588A6}"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56247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A7819-EAAC-469B-BC47-082511A588A6}"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36861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A7819-EAAC-469B-BC47-082511A588A6}"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258208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A7819-EAAC-469B-BC47-082511A588A6}"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318701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A7819-EAAC-469B-BC47-082511A588A6}"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324058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A7819-EAAC-469B-BC47-082511A588A6}"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346754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A7819-EAAC-469B-BC47-082511A588A6}"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181201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A7819-EAAC-469B-BC47-082511A588A6}"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103267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A7819-EAAC-469B-BC47-082511A588A6}"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305249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A7819-EAAC-469B-BC47-082511A588A6}"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D18D4-0926-4886-8FEF-062E4B2B2582}" type="slidenum">
              <a:rPr lang="en-US" smtClean="0"/>
              <a:t>‹#›</a:t>
            </a:fld>
            <a:endParaRPr lang="en-US"/>
          </a:p>
        </p:txBody>
      </p:sp>
    </p:spTree>
    <p:extLst>
      <p:ext uri="{BB962C8B-B14F-4D97-AF65-F5344CB8AC3E}">
        <p14:creationId xmlns:p14="http://schemas.microsoft.com/office/powerpoint/2010/main" val="117254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A7819-EAAC-469B-BC47-082511A588A6}" type="datetimeFigureOut">
              <a:rPr lang="en-US" smtClean="0"/>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D18D4-0926-4886-8FEF-062E4B2B2582}" type="slidenum">
              <a:rPr lang="en-US" smtClean="0"/>
              <a:t>‹#›</a:t>
            </a:fld>
            <a:endParaRPr lang="en-US"/>
          </a:p>
        </p:txBody>
      </p:sp>
    </p:spTree>
    <p:extLst>
      <p:ext uri="{BB962C8B-B14F-4D97-AF65-F5344CB8AC3E}">
        <p14:creationId xmlns:p14="http://schemas.microsoft.com/office/powerpoint/2010/main" val="231729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avmacan.org/"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png"/><Relationship Id="rId9" Type="http://schemas.openxmlformats.org/officeDocument/2006/relationships/image" Target="../media/image28.jpg"/></Relationships>
</file>

<file path=ppt/slides/_rels/slide23.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1.jpeg"/><Relationship Id="rId7"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10" Type="http://schemas.openxmlformats.org/officeDocument/2006/relationships/image" Target="../media/image35.jpg"/><Relationship Id="rId4" Type="http://schemas.openxmlformats.org/officeDocument/2006/relationships/image" Target="../media/image2.png"/><Relationship Id="rId9" Type="http://schemas.openxmlformats.org/officeDocument/2006/relationships/image" Target="../media/image34.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jpeg"/><Relationship Id="rId7"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2.png"/><Relationship Id="rId9" Type="http://schemas.openxmlformats.org/officeDocument/2006/relationships/image" Target="../media/image40.jpg"/></Relationships>
</file>

<file path=ppt/slides/_rels/slide2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jpeg"/><Relationship Id="rId7"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10" Type="http://schemas.openxmlformats.org/officeDocument/2006/relationships/image" Target="../media/image47.jpg"/><Relationship Id="rId4" Type="http://schemas.openxmlformats.org/officeDocument/2006/relationships/image" Target="../media/image2.png"/><Relationship Id="rId9"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sz="2000" b="1" dirty="0" smtClean="0"/>
          </a:p>
          <a:p>
            <a:pPr marL="0" indent="0" algn="ctr">
              <a:buNone/>
            </a:pPr>
            <a:r>
              <a:rPr lang="en-US" b="1" dirty="0" smtClean="0"/>
              <a:t>The Fight for Financial Aid </a:t>
            </a:r>
          </a:p>
          <a:p>
            <a:pPr marL="0" indent="0" algn="ctr">
              <a:buNone/>
            </a:pPr>
            <a:r>
              <a:rPr lang="en-US" b="1" dirty="0" smtClean="0"/>
              <a:t>Assisting Veterinary Students &amp; </a:t>
            </a:r>
            <a:br>
              <a:rPr lang="en-US" b="1" dirty="0" smtClean="0"/>
            </a:br>
            <a:r>
              <a:rPr lang="en-US" b="1" dirty="0" smtClean="0"/>
              <a:t>Early Career Veterinarians</a:t>
            </a:r>
          </a:p>
          <a:p>
            <a:pPr marL="0" indent="0" algn="ctr">
              <a:buNone/>
            </a:pPr>
            <a:endParaRPr lang="en-US" sz="2200" b="1" dirty="0" smtClean="0"/>
          </a:p>
          <a:p>
            <a:pPr marL="0" indent="0" algn="ctr">
              <a:buNone/>
            </a:pPr>
            <a:r>
              <a:rPr lang="en-US" sz="2200" b="1" dirty="0" smtClean="0"/>
              <a:t>AVMA &amp; AAVMC priorities for the Higher Education Reauthorization</a:t>
            </a:r>
            <a:endParaRPr lang="en-US" sz="2200" b="1" dirty="0"/>
          </a:p>
          <a:p>
            <a:pPr marL="0" indent="0" algn="ctr">
              <a:buNone/>
            </a:pPr>
            <a:endParaRPr lang="en-US" sz="2200" dirty="0" smtClean="0"/>
          </a:p>
          <a:p>
            <a:pPr marL="0" indent="0" algn="ctr">
              <a:buNone/>
            </a:pPr>
            <a:r>
              <a:rPr lang="en-US" sz="2200" dirty="0" smtClean="0"/>
              <a:t>Kevin Cain, Director of Governmental Affairs, AAVMC</a:t>
            </a:r>
          </a:p>
          <a:p>
            <a:pPr marL="0" indent="0" algn="ctr">
              <a:buNone/>
            </a:pPr>
            <a:r>
              <a:rPr lang="en-US" sz="2200" dirty="0" smtClean="0"/>
              <a:t>202-371-9195, ext. 117, KCain@AAVMC.org</a:t>
            </a:r>
          </a:p>
          <a:p>
            <a:pPr marL="0" indent="0" algn="ctr">
              <a:buNone/>
            </a:pPr>
            <a:r>
              <a:rPr lang="en-US" sz="2200" dirty="0" smtClean="0"/>
              <a:t>Gina Luke, Assistant Director, Governmental Relations Division, AVMA</a:t>
            </a:r>
          </a:p>
          <a:p>
            <a:pPr marL="0" indent="0" algn="ctr">
              <a:buNone/>
            </a:pPr>
            <a:r>
              <a:rPr lang="en-US" sz="2200" dirty="0" smtClean="0"/>
              <a:t>202-289-3204, GLuke@AVMA.org</a:t>
            </a:r>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159919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525963"/>
          </a:xfrm>
        </p:spPr>
        <p:txBody>
          <a:bodyPr>
            <a:normAutofit/>
          </a:bodyPr>
          <a:lstStyle/>
          <a:p>
            <a:pPr marL="0" indent="0" algn="ctr">
              <a:buNone/>
            </a:pPr>
            <a:r>
              <a:rPr lang="en-US" sz="3600" b="1" dirty="0" smtClean="0"/>
              <a:t>Delaying </a:t>
            </a:r>
            <a:r>
              <a:rPr lang="en-US" sz="3600" b="1" dirty="0"/>
              <a:t>P</a:t>
            </a:r>
            <a:r>
              <a:rPr lang="en-US" sz="3600" b="1" dirty="0" smtClean="0"/>
              <a:t>ayment</a:t>
            </a:r>
          </a:p>
          <a:p>
            <a:r>
              <a:rPr lang="en-US" b="1" dirty="0" smtClean="0"/>
              <a:t>Grace Period: </a:t>
            </a:r>
            <a:r>
              <a:rPr lang="en-US" dirty="0" smtClean="0"/>
              <a:t>for 6 months following graduation</a:t>
            </a:r>
          </a:p>
          <a:p>
            <a:r>
              <a:rPr lang="en-US" b="1" dirty="0" smtClean="0"/>
              <a:t>Deferment: </a:t>
            </a:r>
            <a:r>
              <a:rPr lang="en-US" dirty="0" smtClean="0"/>
              <a:t>postpones payment for limited time</a:t>
            </a:r>
          </a:p>
          <a:p>
            <a:r>
              <a:rPr lang="en-US" b="1" dirty="0" smtClean="0"/>
              <a:t>Forbearance: </a:t>
            </a:r>
            <a:r>
              <a:rPr lang="en-US" dirty="0" smtClean="0"/>
              <a:t>must apply, not automatically granted</a:t>
            </a:r>
          </a:p>
          <a:p>
            <a:r>
              <a:rPr lang="en-US" b="1" dirty="0" smtClean="0"/>
              <a:t>Delinquency: </a:t>
            </a:r>
            <a:r>
              <a:rPr lang="en-US" dirty="0" smtClean="0"/>
              <a:t>failure to pay on due date</a:t>
            </a:r>
            <a:r>
              <a:rPr lang="en-US" b="1" dirty="0" smtClean="0"/>
              <a:t> </a:t>
            </a:r>
          </a:p>
          <a:p>
            <a:r>
              <a:rPr lang="en-US" b="1" dirty="0" smtClean="0"/>
              <a:t>Default: </a:t>
            </a:r>
            <a:r>
              <a:rPr lang="en-US" dirty="0" smtClean="0"/>
              <a:t>failure to pay for 270 days</a:t>
            </a:r>
            <a:r>
              <a:rPr lang="en-US" b="1"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1287125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953000"/>
          </a:xfrm>
        </p:spPr>
        <p:txBody>
          <a:bodyPr>
            <a:normAutofit fontScale="92500" lnSpcReduction="10000"/>
          </a:bodyPr>
          <a:lstStyle/>
          <a:p>
            <a:pPr marL="0" indent="0" algn="ctr">
              <a:buNone/>
            </a:pPr>
            <a:r>
              <a:rPr lang="en-US" sz="3600" b="1" dirty="0" smtClean="0"/>
              <a:t>Loan Forgiveness &amp; Repayment Plans</a:t>
            </a:r>
          </a:p>
          <a:p>
            <a:r>
              <a:rPr lang="en-US" dirty="0" smtClean="0"/>
              <a:t>Public Service Loan Forgiveness Program</a:t>
            </a:r>
          </a:p>
          <a:p>
            <a:pPr lvl="1"/>
            <a:r>
              <a:rPr lang="en-US" dirty="0" smtClean="0"/>
              <a:t>Work 30 hours weekly for 10 years</a:t>
            </a:r>
          </a:p>
          <a:p>
            <a:pPr lvl="1"/>
            <a:r>
              <a:rPr lang="en-US" dirty="0" smtClean="0"/>
              <a:t>Qualified employers:</a:t>
            </a:r>
          </a:p>
          <a:p>
            <a:pPr lvl="2"/>
            <a:r>
              <a:rPr lang="en-US" dirty="0" smtClean="0"/>
              <a:t>501(c)3 organizations</a:t>
            </a:r>
          </a:p>
          <a:p>
            <a:pPr lvl="2"/>
            <a:r>
              <a:rPr lang="en-US" dirty="0" smtClean="0"/>
              <a:t>Federal</a:t>
            </a:r>
            <a:r>
              <a:rPr lang="en-US" dirty="0"/>
              <a:t>, State, local or Tribal government entities; public child or family service agencies; or Tribal colleges or </a:t>
            </a:r>
            <a:r>
              <a:rPr lang="en-US" dirty="0" smtClean="0"/>
              <a:t>universities</a:t>
            </a:r>
          </a:p>
          <a:p>
            <a:pPr lvl="1"/>
            <a:r>
              <a:rPr lang="en-US" dirty="0" smtClean="0"/>
              <a:t>Make 120 monthly payments and remaining balance is forgiven on federal student loans</a:t>
            </a:r>
          </a:p>
          <a:p>
            <a:r>
              <a:rPr lang="en-US" dirty="0" smtClean="0"/>
              <a:t>Some policymakers want to cap forgiveness at $57,500; others want to eliminate the program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419511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525963"/>
          </a:xfrm>
        </p:spPr>
        <p:txBody>
          <a:bodyPr>
            <a:normAutofit fontScale="92500"/>
          </a:bodyPr>
          <a:lstStyle/>
          <a:p>
            <a:pPr marL="0" indent="0" algn="ctr">
              <a:buNone/>
            </a:pPr>
            <a:r>
              <a:rPr lang="en-US" sz="3600" b="1" dirty="0" smtClean="0"/>
              <a:t>Loan Forgiveness &amp; Repayment Plans</a:t>
            </a:r>
          </a:p>
          <a:p>
            <a:r>
              <a:rPr lang="en-US" b="1" dirty="0" smtClean="0"/>
              <a:t>Veterinary Medicine Loan Repayment Program</a:t>
            </a:r>
          </a:p>
          <a:p>
            <a:pPr lvl="1"/>
            <a:r>
              <a:rPr lang="en-US" dirty="0" smtClean="0"/>
              <a:t>Competitively awarded grant $75,000 </a:t>
            </a:r>
          </a:p>
          <a:p>
            <a:pPr lvl="1"/>
            <a:r>
              <a:rPr lang="en-US" dirty="0" smtClean="0"/>
              <a:t>Sign 3-year contract with the USDA to work in a designated VMLRP shortage area</a:t>
            </a:r>
          </a:p>
          <a:p>
            <a:pPr lvl="1"/>
            <a:r>
              <a:rPr lang="en-US" dirty="0" smtClean="0"/>
              <a:t>Self-employed private practice, join an existing practice, join a public practice with a qualified employers</a:t>
            </a:r>
            <a:endParaRPr lang="en-US" dirty="0"/>
          </a:p>
          <a:p>
            <a:pPr lvl="1"/>
            <a:r>
              <a:rPr lang="en-US" dirty="0" smtClean="0"/>
              <a:t>Food animal practice and public practice focused program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41718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7" name="Rectangle 6"/>
          <p:cNvSpPr/>
          <p:nvPr/>
        </p:nvSpPr>
        <p:spPr>
          <a:xfrm>
            <a:off x="304800" y="2322731"/>
            <a:ext cx="8610600" cy="3785652"/>
          </a:xfrm>
          <a:prstGeom prst="rect">
            <a:avLst/>
          </a:prstGeom>
        </p:spPr>
        <p:txBody>
          <a:bodyPr wrap="square">
            <a:spAutoFit/>
          </a:bodyPr>
          <a:lstStyle/>
          <a:p>
            <a:pPr marL="457200" indent="-457200">
              <a:buFont typeface="Arial" panose="020B0604020202020204" pitchFamily="34" charset="0"/>
              <a:buChar char="•"/>
            </a:pPr>
            <a:r>
              <a:rPr lang="en-US" sz="3000" b="1" dirty="0"/>
              <a:t>Maintain </a:t>
            </a:r>
            <a:r>
              <a:rPr lang="en-US" sz="3000" b="1" dirty="0" smtClean="0"/>
              <a:t>DVM federal </a:t>
            </a:r>
            <a:r>
              <a:rPr lang="en-US" sz="3000" b="1" dirty="0"/>
              <a:t>student loan </a:t>
            </a:r>
            <a:r>
              <a:rPr lang="en-US" sz="3000" b="1" dirty="0" smtClean="0"/>
              <a:t>limits</a:t>
            </a:r>
          </a:p>
          <a:p>
            <a:pPr marL="914400" lvl="1" indent="-457200">
              <a:buFont typeface="Arial" panose="020B0604020202020204" pitchFamily="34" charset="0"/>
              <a:buChar char="•"/>
            </a:pPr>
            <a:r>
              <a:rPr lang="en-US" sz="2500" dirty="0" smtClean="0">
                <a:solidFill>
                  <a:srgbClr val="FF0000"/>
                </a:solidFill>
              </a:rPr>
              <a:t>Some lawmakers will seek to reduce amounts borrowed</a:t>
            </a:r>
          </a:p>
          <a:p>
            <a:pPr marL="914400" lvl="1" indent="-457200">
              <a:buFont typeface="Arial" panose="020B0604020202020204" pitchFamily="34" charset="0"/>
              <a:buChar char="•"/>
            </a:pPr>
            <a:r>
              <a:rPr lang="en-US" sz="2500" dirty="0" smtClean="0">
                <a:solidFill>
                  <a:srgbClr val="FF0000"/>
                </a:solidFill>
              </a:rPr>
              <a:t>Annual</a:t>
            </a:r>
            <a:r>
              <a:rPr lang="en-US" sz="2500" dirty="0">
                <a:solidFill>
                  <a:srgbClr val="FF0000"/>
                </a:solidFill>
              </a:rPr>
              <a:t>: $47,167; Aggregate: $234,000</a:t>
            </a:r>
            <a:endParaRPr lang="en-US" sz="2500" dirty="0" smtClean="0"/>
          </a:p>
          <a:p>
            <a:pPr marL="457200" indent="-457200">
              <a:buFont typeface="Arial" panose="020B0604020202020204" pitchFamily="34" charset="0"/>
              <a:buChar char="•"/>
            </a:pPr>
            <a:r>
              <a:rPr lang="en-US" sz="3000" b="1" dirty="0" smtClean="0"/>
              <a:t>End origination fees</a:t>
            </a:r>
          </a:p>
          <a:p>
            <a:pPr marL="914400" lvl="1" indent="-457200">
              <a:buFont typeface="Arial" panose="020B0604020202020204" pitchFamily="34" charset="0"/>
              <a:buChar char="•"/>
            </a:pPr>
            <a:r>
              <a:rPr lang="en-US" sz="2500" dirty="0" smtClean="0">
                <a:solidFill>
                  <a:srgbClr val="FF0000"/>
                </a:solidFill>
              </a:rPr>
              <a:t>Currently range from 1.073</a:t>
            </a:r>
            <a:r>
              <a:rPr lang="en-US" sz="2500" dirty="0">
                <a:solidFill>
                  <a:srgbClr val="FF0000"/>
                </a:solidFill>
              </a:rPr>
              <a:t>% </a:t>
            </a:r>
            <a:r>
              <a:rPr lang="en-US" sz="2500" dirty="0" smtClean="0">
                <a:solidFill>
                  <a:srgbClr val="FF0000"/>
                </a:solidFill>
              </a:rPr>
              <a:t>to 4.292%</a:t>
            </a:r>
            <a:endParaRPr lang="en-US" sz="2500" dirty="0">
              <a:solidFill>
                <a:srgbClr val="FF0000"/>
              </a:solidFill>
            </a:endParaRPr>
          </a:p>
          <a:p>
            <a:pPr marL="457200" indent="-457200">
              <a:buFont typeface="Arial" panose="020B0604020202020204" pitchFamily="34" charset="0"/>
              <a:buChar char="•"/>
            </a:pPr>
            <a:r>
              <a:rPr lang="en-US" sz="3000" b="1" dirty="0" smtClean="0"/>
              <a:t>Lower interest rates / lower caps</a:t>
            </a:r>
          </a:p>
          <a:p>
            <a:pPr marL="914400" lvl="1" indent="-457200">
              <a:buFont typeface="Arial" panose="020B0604020202020204" pitchFamily="34" charset="0"/>
              <a:buChar char="•"/>
            </a:pPr>
            <a:r>
              <a:rPr lang="en-US" sz="2500" dirty="0" smtClean="0">
                <a:solidFill>
                  <a:srgbClr val="FF0000"/>
                </a:solidFill>
              </a:rPr>
              <a:t>Stafford undergrad cap</a:t>
            </a:r>
            <a:r>
              <a:rPr lang="en-US" sz="2500" dirty="0">
                <a:solidFill>
                  <a:srgbClr val="FF0000"/>
                </a:solidFill>
              </a:rPr>
              <a:t>: </a:t>
            </a:r>
            <a:r>
              <a:rPr lang="en-US" sz="2500" dirty="0" smtClean="0">
                <a:solidFill>
                  <a:srgbClr val="FF0000"/>
                </a:solidFill>
              </a:rPr>
              <a:t>8.25%</a:t>
            </a:r>
          </a:p>
          <a:p>
            <a:pPr marL="914400" lvl="1" indent="-457200">
              <a:buFont typeface="Arial" panose="020B0604020202020204" pitchFamily="34" charset="0"/>
              <a:buChar char="•"/>
            </a:pPr>
            <a:r>
              <a:rPr lang="en-US" sz="2500" dirty="0" smtClean="0">
                <a:solidFill>
                  <a:srgbClr val="FF0000"/>
                </a:solidFill>
              </a:rPr>
              <a:t>Stafford grad-professional cap 9.5%.</a:t>
            </a:r>
          </a:p>
          <a:p>
            <a:pPr marL="914400" lvl="1" indent="-457200">
              <a:buFont typeface="Arial" panose="020B0604020202020204" pitchFamily="34" charset="0"/>
              <a:buChar char="•"/>
            </a:pPr>
            <a:r>
              <a:rPr lang="en-US" sz="2500" dirty="0" err="1" smtClean="0">
                <a:solidFill>
                  <a:srgbClr val="FF0000"/>
                </a:solidFill>
              </a:rPr>
              <a:t>GradPLUS</a:t>
            </a:r>
            <a:r>
              <a:rPr lang="en-US" sz="2500" dirty="0" smtClean="0">
                <a:solidFill>
                  <a:srgbClr val="FF0000"/>
                </a:solidFill>
              </a:rPr>
              <a:t> cap </a:t>
            </a:r>
            <a:r>
              <a:rPr lang="en-US" sz="2500" dirty="0">
                <a:solidFill>
                  <a:srgbClr val="FF0000"/>
                </a:solidFill>
              </a:rPr>
              <a:t>10.5</a:t>
            </a:r>
            <a:r>
              <a:rPr lang="en-US" sz="2500" dirty="0" smtClean="0">
                <a:solidFill>
                  <a:srgbClr val="FF0000"/>
                </a:solidFill>
              </a:rPr>
              <a:t>%</a:t>
            </a:r>
            <a:endParaRPr lang="en-US" sz="3000" dirty="0" smtClean="0"/>
          </a:p>
        </p:txBody>
      </p:sp>
      <p:sp>
        <p:nvSpPr>
          <p:cNvPr id="19" name="Rectangle 18"/>
          <p:cNvSpPr/>
          <p:nvPr/>
        </p:nvSpPr>
        <p:spPr>
          <a:xfrm>
            <a:off x="990600" y="1676400"/>
            <a:ext cx="7471778" cy="646331"/>
          </a:xfrm>
          <a:prstGeom prst="rect">
            <a:avLst/>
          </a:prstGeom>
        </p:spPr>
        <p:txBody>
          <a:bodyPr wrap="square">
            <a:spAutoFit/>
          </a:bodyPr>
          <a:lstStyle/>
          <a:p>
            <a:pPr algn="ctr"/>
            <a:r>
              <a:rPr lang="en-US" sz="3600" b="1" dirty="0" smtClean="0"/>
              <a:t>AVMA &amp; AAVMC HEA Priorities</a:t>
            </a:r>
          </a:p>
        </p:txBody>
      </p:sp>
    </p:spTree>
    <p:extLst>
      <p:ext uri="{BB962C8B-B14F-4D97-AF65-F5344CB8AC3E}">
        <p14:creationId xmlns:p14="http://schemas.microsoft.com/office/powerpoint/2010/main" val="97865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7" name="Rectangle 6"/>
          <p:cNvSpPr/>
          <p:nvPr/>
        </p:nvSpPr>
        <p:spPr>
          <a:xfrm>
            <a:off x="304800" y="2322731"/>
            <a:ext cx="8610600" cy="2400657"/>
          </a:xfrm>
          <a:prstGeom prst="rect">
            <a:avLst/>
          </a:prstGeom>
        </p:spPr>
        <p:txBody>
          <a:bodyPr wrap="square">
            <a:spAutoFit/>
          </a:bodyPr>
          <a:lstStyle/>
          <a:p>
            <a:pPr marL="457200" indent="-457200">
              <a:buFont typeface="Arial" panose="020B0604020202020204" pitchFamily="34" charset="0"/>
              <a:buChar char="•"/>
            </a:pPr>
            <a:r>
              <a:rPr lang="en-US" sz="3000" dirty="0" smtClean="0"/>
              <a:t>Establish refinancing option</a:t>
            </a:r>
          </a:p>
          <a:p>
            <a:pPr marL="457200" indent="-457200">
              <a:buFont typeface="Arial" panose="020B0604020202020204" pitchFamily="34" charset="0"/>
              <a:buChar char="•"/>
            </a:pPr>
            <a:r>
              <a:rPr lang="en-US" sz="3000" dirty="0"/>
              <a:t>Restore subsidized Stafford Loans for DVMs</a:t>
            </a:r>
          </a:p>
          <a:p>
            <a:pPr marL="457200" indent="-457200">
              <a:buFont typeface="Arial" panose="020B0604020202020204" pitchFamily="34" charset="0"/>
              <a:buChar char="•"/>
            </a:pPr>
            <a:r>
              <a:rPr lang="en-US" sz="3000" dirty="0" smtClean="0"/>
              <a:t>Increase awareness of income-driven repayment</a:t>
            </a:r>
          </a:p>
          <a:p>
            <a:pPr marL="457200" indent="-457200">
              <a:buFont typeface="Arial" panose="020B0604020202020204" pitchFamily="34" charset="0"/>
              <a:buChar char="•"/>
            </a:pPr>
            <a:r>
              <a:rPr lang="en-US" sz="3000" dirty="0" smtClean="0"/>
              <a:t>Improve financial literacy</a:t>
            </a:r>
          </a:p>
          <a:p>
            <a:pPr marL="457200" indent="-457200">
              <a:buFont typeface="Arial" panose="020B0604020202020204" pitchFamily="34" charset="0"/>
              <a:buChar char="•"/>
            </a:pPr>
            <a:r>
              <a:rPr lang="en-US" sz="3000" dirty="0"/>
              <a:t>Maintain Public Service Loan Forgiveness </a:t>
            </a:r>
            <a:r>
              <a:rPr lang="en-US" sz="3000" dirty="0" smtClean="0"/>
              <a:t>Program</a:t>
            </a:r>
          </a:p>
        </p:txBody>
      </p:sp>
      <p:sp>
        <p:nvSpPr>
          <p:cNvPr id="19" name="Rectangle 18"/>
          <p:cNvSpPr/>
          <p:nvPr/>
        </p:nvSpPr>
        <p:spPr>
          <a:xfrm>
            <a:off x="990600" y="1676400"/>
            <a:ext cx="7471778" cy="646331"/>
          </a:xfrm>
          <a:prstGeom prst="rect">
            <a:avLst/>
          </a:prstGeom>
        </p:spPr>
        <p:txBody>
          <a:bodyPr wrap="square">
            <a:spAutoFit/>
          </a:bodyPr>
          <a:lstStyle/>
          <a:p>
            <a:pPr algn="ctr"/>
            <a:r>
              <a:rPr lang="en-US" sz="3600" b="1" dirty="0" smtClean="0"/>
              <a:t>AVMA &amp; AAVMC HEA Priorities</a:t>
            </a:r>
          </a:p>
        </p:txBody>
      </p:sp>
    </p:spTree>
    <p:extLst>
      <p:ext uri="{BB962C8B-B14F-4D97-AF65-F5344CB8AC3E}">
        <p14:creationId xmlns:p14="http://schemas.microsoft.com/office/powerpoint/2010/main" val="4046753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458200" cy="5029200"/>
          </a:xfrm>
        </p:spPr>
        <p:txBody>
          <a:bodyPr>
            <a:normAutofit fontScale="85000" lnSpcReduction="20000"/>
          </a:bodyPr>
          <a:lstStyle/>
          <a:p>
            <a:r>
              <a:rPr lang="en-US" sz="3800" b="1" dirty="0" smtClean="0"/>
              <a:t>“Education is the civil rights </a:t>
            </a:r>
            <a:br>
              <a:rPr lang="en-US" sz="3800" b="1" dirty="0" smtClean="0"/>
            </a:br>
            <a:r>
              <a:rPr lang="en-US" sz="3800" b="1" dirty="0" smtClean="0"/>
              <a:t>issue of our time”</a:t>
            </a:r>
          </a:p>
          <a:p>
            <a:r>
              <a:rPr lang="en-US" sz="3800" dirty="0" smtClean="0"/>
              <a:t>Education Sec. Betsy </a:t>
            </a:r>
            <a:r>
              <a:rPr lang="en-US" sz="3800" dirty="0" err="1" smtClean="0"/>
              <a:t>DeVos</a:t>
            </a:r>
            <a:endParaRPr lang="en-US" sz="3800" dirty="0" smtClean="0"/>
          </a:p>
          <a:p>
            <a:r>
              <a:rPr lang="en-US" sz="3800" dirty="0" smtClean="0"/>
              <a:t>Undersecretary – vacant</a:t>
            </a:r>
          </a:p>
          <a:p>
            <a:r>
              <a:rPr lang="en-US" sz="3800" dirty="0" smtClean="0"/>
              <a:t>Assistant Secretary </a:t>
            </a:r>
            <a:r>
              <a:rPr lang="en-US" sz="3800" dirty="0"/>
              <a:t>of </a:t>
            </a:r>
            <a:r>
              <a:rPr lang="en-US" sz="3800" dirty="0" smtClean="0"/>
              <a:t>Postsecondary Education - vacant</a:t>
            </a:r>
          </a:p>
          <a:p>
            <a:r>
              <a:rPr lang="en-US" sz="3800" dirty="0" smtClean="0"/>
              <a:t>Domestic Policy Council</a:t>
            </a:r>
          </a:p>
          <a:p>
            <a:r>
              <a:rPr lang="en-US" sz="3800" dirty="0" smtClean="0"/>
              <a:t>Limit federal role in education</a:t>
            </a:r>
          </a:p>
          <a:p>
            <a:r>
              <a:rPr lang="en-US" sz="3800" dirty="0" smtClean="0"/>
              <a:t>Nix red tape/regulations</a:t>
            </a:r>
          </a:p>
          <a:p>
            <a:r>
              <a:rPr lang="en-US" sz="3800" dirty="0" smtClean="0"/>
              <a:t>Trump budget cuts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1" y="1634231"/>
            <a:ext cx="1447800" cy="1718569"/>
          </a:xfrm>
          <a:prstGeom prst="rect">
            <a:avLst/>
          </a:prstGeom>
        </p:spPr>
      </p:pic>
      <p:pic>
        <p:nvPicPr>
          <p:cNvPr id="1026" name="Picture 2" descr="T:\2017 GRD\Gina\AAVMC-AVMA Joint Cmt\Photos\DeV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1" y="4495801"/>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71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61649"/>
            <a:ext cx="4084621" cy="1217251"/>
          </a:xfrm>
          <a:prstGeom prst="rect">
            <a:avLst/>
          </a:prstGeom>
        </p:spPr>
      </p:pic>
      <p:sp>
        <p:nvSpPr>
          <p:cNvPr id="7" name="Rectangle 6"/>
          <p:cNvSpPr/>
          <p:nvPr/>
        </p:nvSpPr>
        <p:spPr>
          <a:xfrm>
            <a:off x="2362200" y="2322731"/>
            <a:ext cx="6553199" cy="3600986"/>
          </a:xfrm>
          <a:prstGeom prst="rect">
            <a:avLst/>
          </a:prstGeom>
        </p:spPr>
        <p:txBody>
          <a:bodyPr wrap="square">
            <a:spAutoFit/>
          </a:bodyPr>
          <a:lstStyle/>
          <a:p>
            <a:pPr marL="457200" indent="-457200">
              <a:buFont typeface="Wingdings" panose="05000000000000000000" pitchFamily="2" charset="2"/>
              <a:buChar char="ü"/>
              <a:defRPr/>
            </a:pPr>
            <a:r>
              <a:rPr lang="en-US" altLang="en-US" sz="2800" b="1" dirty="0" smtClean="0"/>
              <a:t>HEA Focus</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FAFSA simplification</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One Loan &amp; One Grant</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Reduce Loan Limits</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10-year standard &amp; one IDR plan</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Institutional Accountability</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Dems focus on refinancing</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Dems focus on lower interest rates</a:t>
            </a:r>
          </a:p>
          <a:p>
            <a:pPr marL="914400" lvl="1" indent="-457200">
              <a:buFont typeface="Wingdings" panose="05000000000000000000" pitchFamily="2" charset="2"/>
              <a:buChar char="ü"/>
              <a:defRPr/>
            </a:pPr>
            <a:r>
              <a:rPr lang="en-US" altLang="en-US" sz="2500" dirty="0" smtClean="0">
                <a:latin typeface="Arial" panose="020B0604020202020204" pitchFamily="34" charset="0"/>
                <a:cs typeface="Arial" panose="020B0604020202020204" pitchFamily="34" charset="0"/>
              </a:rPr>
              <a:t>Dems debt </a:t>
            </a:r>
            <a:r>
              <a:rPr lang="en-US" altLang="en-US" sz="2500" dirty="0">
                <a:latin typeface="Arial" panose="020B0604020202020204" pitchFamily="34" charset="0"/>
                <a:cs typeface="Arial" panose="020B0604020202020204" pitchFamily="34" charset="0"/>
              </a:rPr>
              <a:t>free tuition </a:t>
            </a:r>
            <a:r>
              <a:rPr lang="en-US" altLang="en-US" sz="2500" dirty="0" smtClean="0">
                <a:latin typeface="Arial" panose="020B0604020202020204" pitchFamily="34" charset="0"/>
                <a:cs typeface="Arial" panose="020B0604020202020204" pitchFamily="34" charset="0"/>
              </a:rPr>
              <a:t>(focus </a:t>
            </a:r>
            <a:r>
              <a:rPr lang="en-US" altLang="en-US" sz="2500" dirty="0">
                <a:latin typeface="Arial" panose="020B0604020202020204" pitchFamily="34" charset="0"/>
                <a:cs typeface="Arial" panose="020B0604020202020204" pitchFamily="34" charset="0"/>
              </a:rPr>
              <a:t>on CC</a:t>
            </a:r>
            <a:r>
              <a:rPr lang="en-US" altLang="en-US" sz="2500" dirty="0" smtClean="0">
                <a:latin typeface="Arial" panose="020B0604020202020204" pitchFamily="34" charset="0"/>
                <a:cs typeface="Arial" panose="020B0604020202020204" pitchFamily="34" charset="0"/>
              </a:rPr>
              <a:t>)</a:t>
            </a:r>
            <a:endParaRPr lang="en-US" altLang="en-US" sz="2500" dirty="0">
              <a:latin typeface="Arial" panose="020B0604020202020204" pitchFamily="34" charset="0"/>
              <a:cs typeface="Arial" panose="020B0604020202020204" pitchFamily="34" charset="0"/>
            </a:endParaRPr>
          </a:p>
        </p:txBody>
      </p:sp>
      <p:sp>
        <p:nvSpPr>
          <p:cNvPr id="15" name="TextBox 22"/>
          <p:cNvSpPr txBox="1">
            <a:spLocks noChangeArrowheads="1"/>
          </p:cNvSpPr>
          <p:nvPr/>
        </p:nvSpPr>
        <p:spPr bwMode="auto">
          <a:xfrm>
            <a:off x="304800" y="3733800"/>
            <a:ext cx="1981201"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Lamar Alexander (TN)</a:t>
            </a:r>
            <a:endParaRPr lang="en-US" altLang="en-US" sz="1400" dirty="0" smtClean="0"/>
          </a:p>
          <a:p>
            <a:pPr algn="ctr">
              <a:defRPr/>
            </a:pPr>
            <a:r>
              <a:rPr lang="en-US" altLang="en-US" sz="1400" dirty="0" smtClean="0"/>
              <a:t>Chairman</a:t>
            </a:r>
          </a:p>
        </p:txBody>
      </p:sp>
      <p:sp>
        <p:nvSpPr>
          <p:cNvPr id="18" name="TextBox 22"/>
          <p:cNvSpPr txBox="1">
            <a:spLocks noChangeArrowheads="1"/>
          </p:cNvSpPr>
          <p:nvPr/>
        </p:nvSpPr>
        <p:spPr bwMode="auto">
          <a:xfrm>
            <a:off x="228600" y="6029980"/>
            <a:ext cx="1981201"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Patty Murray (WA)</a:t>
            </a:r>
            <a:endParaRPr lang="en-US" altLang="en-US" sz="1400" dirty="0" smtClean="0"/>
          </a:p>
          <a:p>
            <a:pPr algn="ctr">
              <a:defRPr/>
            </a:pPr>
            <a:r>
              <a:rPr lang="en-US" altLang="en-US" sz="1400" dirty="0" smtClean="0"/>
              <a:t>Ranking Member</a:t>
            </a:r>
          </a:p>
        </p:txBody>
      </p:sp>
      <p:sp>
        <p:nvSpPr>
          <p:cNvPr id="19" name="Rectangle 18"/>
          <p:cNvSpPr/>
          <p:nvPr/>
        </p:nvSpPr>
        <p:spPr>
          <a:xfrm>
            <a:off x="1929714" y="1676400"/>
            <a:ext cx="6909486" cy="646331"/>
          </a:xfrm>
          <a:prstGeom prst="rect">
            <a:avLst/>
          </a:prstGeom>
        </p:spPr>
        <p:txBody>
          <a:bodyPr wrap="square">
            <a:spAutoFit/>
          </a:bodyPr>
          <a:lstStyle/>
          <a:p>
            <a:pPr algn="ctr"/>
            <a:r>
              <a:rPr lang="en-US" sz="3600" b="1" dirty="0" smtClean="0"/>
              <a:t>Senate Health Ed Labor &amp; Pensions</a:t>
            </a:r>
          </a:p>
        </p:txBody>
      </p:sp>
      <p:pic>
        <p:nvPicPr>
          <p:cNvPr id="25" name="Picture 2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3290" y="1905000"/>
            <a:ext cx="1341761" cy="18387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3290" y="4419601"/>
            <a:ext cx="1356424"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31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7" name="Rectangle 6"/>
          <p:cNvSpPr/>
          <p:nvPr/>
        </p:nvSpPr>
        <p:spPr>
          <a:xfrm>
            <a:off x="2286000" y="2209800"/>
            <a:ext cx="6370620" cy="3539430"/>
          </a:xfrm>
          <a:prstGeom prst="rect">
            <a:avLst/>
          </a:prstGeom>
        </p:spPr>
        <p:txBody>
          <a:bodyPr wrap="square">
            <a:spAutoFit/>
          </a:bodyPr>
          <a:lstStyle/>
          <a:p>
            <a:pPr>
              <a:defRPr/>
            </a:pPr>
            <a:r>
              <a:rPr lang="en-US" altLang="en-US" sz="2800" dirty="0" smtClean="0"/>
              <a:t>HEA focus will include:  </a:t>
            </a:r>
          </a:p>
          <a:p>
            <a:pPr marL="573088" lvl="1" indent="-457200">
              <a:buFont typeface="Wingdings" panose="05000000000000000000" pitchFamily="2" charset="2"/>
              <a:buChar char="ü"/>
              <a:defRPr/>
            </a:pPr>
            <a:r>
              <a:rPr lang="en-US" altLang="en-US" sz="2800" dirty="0" smtClean="0"/>
              <a:t>College costs &amp; affordability </a:t>
            </a:r>
          </a:p>
          <a:p>
            <a:pPr marL="573088" lvl="1" indent="-457200">
              <a:buFont typeface="Wingdings" panose="05000000000000000000" pitchFamily="2" charset="2"/>
              <a:buChar char="ü"/>
              <a:defRPr/>
            </a:pPr>
            <a:r>
              <a:rPr lang="en-US" altLang="en-US" sz="2800" dirty="0" smtClean="0"/>
              <a:t>Simplify &amp; Improve Aid and</a:t>
            </a:r>
            <a:br>
              <a:rPr lang="en-US" altLang="en-US" sz="2800" dirty="0" smtClean="0"/>
            </a:br>
            <a:r>
              <a:rPr lang="en-US" altLang="en-US" sz="2800" dirty="0" smtClean="0"/>
              <a:t>Repayment Options</a:t>
            </a:r>
          </a:p>
          <a:p>
            <a:pPr marL="573088" lvl="1" indent="-457200">
              <a:buFont typeface="Wingdings" panose="05000000000000000000" pitchFamily="2" charset="2"/>
              <a:buChar char="ü"/>
              <a:defRPr/>
            </a:pPr>
            <a:r>
              <a:rPr lang="en-US" altLang="en-US" sz="2800" dirty="0" smtClean="0"/>
              <a:t>Accountability &amp; Transparency</a:t>
            </a:r>
          </a:p>
          <a:p>
            <a:pPr marL="573088" lvl="1" indent="-457200">
              <a:buFont typeface="Wingdings" panose="05000000000000000000" pitchFamily="2" charset="2"/>
              <a:buChar char="ü"/>
              <a:defRPr/>
            </a:pPr>
            <a:r>
              <a:rPr lang="en-US" altLang="en-US" sz="2800" dirty="0" smtClean="0"/>
              <a:t>Improve Financial Literacy</a:t>
            </a:r>
          </a:p>
          <a:p>
            <a:pPr marL="573088" lvl="1" indent="-457200">
              <a:buFont typeface="Wingdings" panose="05000000000000000000" pitchFamily="2" charset="2"/>
              <a:buChar char="ü"/>
              <a:defRPr/>
            </a:pPr>
            <a:r>
              <a:rPr lang="en-US" altLang="en-US" sz="2800" dirty="0" smtClean="0"/>
              <a:t>FAFSA simplification</a:t>
            </a:r>
          </a:p>
          <a:p>
            <a:pPr marL="573088" lvl="1" indent="-457200">
              <a:buFont typeface="Wingdings" panose="05000000000000000000" pitchFamily="2" charset="2"/>
              <a:buChar char="ü"/>
              <a:defRPr/>
            </a:pPr>
            <a:r>
              <a:rPr lang="en-US" altLang="en-US" sz="2800" dirty="0" smtClean="0"/>
              <a:t>Reduce Red Tape / </a:t>
            </a:r>
            <a:r>
              <a:rPr lang="en-US" altLang="en-US" sz="2800" dirty="0" err="1" smtClean="0"/>
              <a:t>Regs</a:t>
            </a:r>
            <a:endParaRPr lang="en-US" altLang="en-US" sz="2800" dirty="0" smtClean="0"/>
          </a:p>
        </p:txBody>
      </p:sp>
      <p:sp>
        <p:nvSpPr>
          <p:cNvPr id="15" name="TextBox 22"/>
          <p:cNvSpPr txBox="1">
            <a:spLocks noChangeArrowheads="1"/>
          </p:cNvSpPr>
          <p:nvPr/>
        </p:nvSpPr>
        <p:spPr bwMode="auto">
          <a:xfrm>
            <a:off x="304799" y="3505200"/>
            <a:ext cx="1981201"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Virginia Foxx (NC)</a:t>
            </a:r>
            <a:endParaRPr lang="en-US" altLang="en-US" sz="1400" dirty="0" smtClean="0"/>
          </a:p>
          <a:p>
            <a:pPr algn="ctr">
              <a:defRPr/>
            </a:pPr>
            <a:r>
              <a:rPr lang="en-US" altLang="en-US" sz="1400" dirty="0" smtClean="0"/>
              <a:t>Chairman</a:t>
            </a:r>
          </a:p>
        </p:txBody>
      </p:sp>
      <p:sp>
        <p:nvSpPr>
          <p:cNvPr id="18" name="TextBox 22"/>
          <p:cNvSpPr txBox="1">
            <a:spLocks noChangeArrowheads="1"/>
          </p:cNvSpPr>
          <p:nvPr/>
        </p:nvSpPr>
        <p:spPr bwMode="auto">
          <a:xfrm>
            <a:off x="228600" y="6029980"/>
            <a:ext cx="1981201"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Bobby Scott (VA)</a:t>
            </a:r>
            <a:endParaRPr lang="en-US" altLang="en-US" sz="1400" dirty="0" smtClean="0"/>
          </a:p>
          <a:p>
            <a:pPr algn="ctr">
              <a:defRPr/>
            </a:pPr>
            <a:r>
              <a:rPr lang="en-US" altLang="en-US" sz="1400" dirty="0" smtClean="0"/>
              <a:t>Ranking Member</a:t>
            </a:r>
          </a:p>
        </p:txBody>
      </p:sp>
      <p:sp>
        <p:nvSpPr>
          <p:cNvPr id="19" name="Rectangle 18"/>
          <p:cNvSpPr/>
          <p:nvPr/>
        </p:nvSpPr>
        <p:spPr>
          <a:xfrm>
            <a:off x="2286000" y="1600200"/>
            <a:ext cx="6176378" cy="646331"/>
          </a:xfrm>
          <a:prstGeom prst="rect">
            <a:avLst/>
          </a:prstGeom>
        </p:spPr>
        <p:txBody>
          <a:bodyPr wrap="square">
            <a:spAutoFit/>
          </a:bodyPr>
          <a:lstStyle/>
          <a:p>
            <a:r>
              <a:rPr lang="en-US" sz="3600" b="1" dirty="0" smtClean="0"/>
              <a:t>House Ed &amp; Workforce</a:t>
            </a:r>
          </a:p>
        </p:txBody>
      </p:sp>
      <p:pic>
        <p:nvPicPr>
          <p:cNvPr id="12" name="Picture 2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3200" y="1495545"/>
            <a:ext cx="1471999" cy="2017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2173" y="4092446"/>
            <a:ext cx="1583225" cy="19375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5243" y="4064960"/>
            <a:ext cx="1131515" cy="139693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717" y="1600200"/>
            <a:ext cx="1137661" cy="1559017"/>
          </a:xfrm>
          <a:prstGeom prst="rect">
            <a:avLst/>
          </a:prstGeom>
        </p:spPr>
      </p:pic>
      <p:sp>
        <p:nvSpPr>
          <p:cNvPr id="16" name="TextBox 22"/>
          <p:cNvSpPr txBox="1">
            <a:spLocks noChangeArrowheads="1"/>
          </p:cNvSpPr>
          <p:nvPr/>
        </p:nvSpPr>
        <p:spPr bwMode="auto">
          <a:xfrm>
            <a:off x="7010401" y="3159217"/>
            <a:ext cx="1981201" cy="86177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Brett Guthrie (KY)</a:t>
            </a:r>
            <a:endParaRPr lang="en-US" altLang="en-US" sz="1400" dirty="0" smtClean="0"/>
          </a:p>
          <a:p>
            <a:pPr algn="ctr">
              <a:defRPr/>
            </a:pPr>
            <a:r>
              <a:rPr lang="en-US" altLang="en-US" sz="1200" dirty="0" smtClean="0"/>
              <a:t>Chairman, </a:t>
            </a:r>
            <a:r>
              <a:rPr lang="en-US" altLang="en-US" sz="1200" dirty="0" err="1" smtClean="0"/>
              <a:t>Subc</a:t>
            </a:r>
            <a:r>
              <a:rPr lang="en-US" altLang="en-US" sz="1200" dirty="0"/>
              <a:t>. Higher Education </a:t>
            </a:r>
            <a:r>
              <a:rPr lang="en-US" altLang="en-US" sz="1200" dirty="0" smtClean="0"/>
              <a:t>&amp; </a:t>
            </a:r>
            <a:r>
              <a:rPr lang="en-US" altLang="en-US" sz="1200" dirty="0"/>
              <a:t>Workforce Development</a:t>
            </a:r>
            <a:endParaRPr lang="en-US" altLang="en-US" sz="1200" dirty="0" smtClean="0"/>
          </a:p>
        </p:txBody>
      </p:sp>
      <p:sp>
        <p:nvSpPr>
          <p:cNvPr id="17" name="TextBox 22"/>
          <p:cNvSpPr txBox="1">
            <a:spLocks noChangeArrowheads="1"/>
          </p:cNvSpPr>
          <p:nvPr/>
        </p:nvSpPr>
        <p:spPr bwMode="auto">
          <a:xfrm>
            <a:off x="7010401" y="5429816"/>
            <a:ext cx="1905000" cy="86177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Susan Davis (CA)</a:t>
            </a:r>
            <a:endParaRPr lang="en-US" altLang="en-US" sz="1400" dirty="0" smtClean="0"/>
          </a:p>
          <a:p>
            <a:pPr algn="ctr">
              <a:defRPr/>
            </a:pPr>
            <a:r>
              <a:rPr lang="en-US" altLang="en-US" sz="1200" dirty="0"/>
              <a:t>Ranking Member Higher Education &amp;</a:t>
            </a:r>
            <a:r>
              <a:rPr lang="en-US" altLang="en-US" sz="1200" dirty="0" smtClean="0"/>
              <a:t> </a:t>
            </a:r>
            <a:r>
              <a:rPr lang="en-US" altLang="en-US" sz="1200" dirty="0"/>
              <a:t>Workforce Development</a:t>
            </a:r>
            <a:endParaRPr lang="en-US" altLang="en-US" sz="1200" dirty="0" smtClean="0"/>
          </a:p>
        </p:txBody>
      </p:sp>
    </p:spTree>
    <p:extLst>
      <p:ext uri="{BB962C8B-B14F-4D97-AF65-F5344CB8AC3E}">
        <p14:creationId xmlns:p14="http://schemas.microsoft.com/office/powerpoint/2010/main" val="228046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7" name="Rectangle 6"/>
          <p:cNvSpPr/>
          <p:nvPr/>
        </p:nvSpPr>
        <p:spPr>
          <a:xfrm>
            <a:off x="381000" y="2057400"/>
            <a:ext cx="8351821" cy="3785652"/>
          </a:xfrm>
          <a:prstGeom prst="rect">
            <a:avLst/>
          </a:prstGeom>
        </p:spPr>
        <p:txBody>
          <a:bodyPr wrap="square">
            <a:spAutoFit/>
          </a:bodyPr>
          <a:lstStyle/>
          <a:p>
            <a:pPr marL="457200" indent="-457200">
              <a:buFont typeface="Wingdings" panose="05000000000000000000" pitchFamily="2" charset="2"/>
              <a:buChar char="ü"/>
            </a:pPr>
            <a:r>
              <a:rPr lang="en-US" altLang="en-US" sz="2400" dirty="0" smtClean="0"/>
              <a:t>Advocate &amp; join </a:t>
            </a:r>
            <a:r>
              <a:rPr lang="en-US" altLang="en-US" sz="2400" dirty="0"/>
              <a:t>AVMA Congressional Advocacy </a:t>
            </a:r>
            <a:r>
              <a:rPr lang="en-US" altLang="en-US" sz="2400" dirty="0" smtClean="0"/>
              <a:t>Network </a:t>
            </a:r>
            <a:r>
              <a:rPr lang="en-US" altLang="en-US" sz="2000" dirty="0" smtClean="0">
                <a:hlinkClick r:id="rId5"/>
              </a:rPr>
              <a:t>www.AVMACAN.AVMA.org</a:t>
            </a:r>
            <a:r>
              <a:rPr lang="en-US" altLang="en-US" sz="2400" dirty="0" smtClean="0"/>
              <a:t> </a:t>
            </a:r>
            <a:endParaRPr lang="en-US" altLang="en-US" sz="2400" dirty="0"/>
          </a:p>
          <a:p>
            <a:pPr marL="457200" indent="-457200">
              <a:buFont typeface="Wingdings" panose="05000000000000000000" pitchFamily="2" charset="2"/>
              <a:buChar char="ü"/>
            </a:pPr>
            <a:r>
              <a:rPr lang="en-US" sz="2400" dirty="0"/>
              <a:t>Visit Senate/Rep. </a:t>
            </a:r>
            <a:r>
              <a:rPr lang="en-US" sz="2400" dirty="0" smtClean="0"/>
              <a:t>district </a:t>
            </a:r>
            <a:r>
              <a:rPr lang="en-US" sz="2400" dirty="0"/>
              <a:t>offices &amp; State lawmakers offices</a:t>
            </a:r>
          </a:p>
          <a:p>
            <a:pPr marL="457200" indent="-457200">
              <a:buFont typeface="Wingdings" panose="05000000000000000000" pitchFamily="2" charset="2"/>
              <a:buChar char="ü"/>
            </a:pPr>
            <a:r>
              <a:rPr lang="en-US" sz="2400" dirty="0"/>
              <a:t>Call U.S. Senators/Representative &amp; State </a:t>
            </a:r>
            <a:r>
              <a:rPr lang="en-US" sz="2400" dirty="0" smtClean="0"/>
              <a:t>lawmakers</a:t>
            </a:r>
          </a:p>
          <a:p>
            <a:pPr marL="457200" indent="-457200">
              <a:buFont typeface="Wingdings" panose="05000000000000000000" pitchFamily="2" charset="2"/>
              <a:buChar char="ü"/>
            </a:pPr>
            <a:r>
              <a:rPr lang="en-US" sz="2400" dirty="0" smtClean="0"/>
              <a:t>Attend a Town Hall for your member of Congress</a:t>
            </a:r>
          </a:p>
          <a:p>
            <a:pPr marL="457200" indent="-457200">
              <a:buFont typeface="Wingdings" panose="05000000000000000000" pitchFamily="2" charset="2"/>
              <a:buChar char="ü"/>
            </a:pPr>
            <a:r>
              <a:rPr lang="en-US" sz="2400" dirty="0" smtClean="0"/>
              <a:t>Stay informed -- read the AVMA Advocate, AVMA At-Work, Facebook, AVMA and AAVMC Twitter</a:t>
            </a:r>
          </a:p>
          <a:p>
            <a:pPr marL="457200" indent="-457200">
              <a:buFont typeface="Wingdings" panose="05000000000000000000" pitchFamily="2" charset="2"/>
              <a:buChar char="ü"/>
            </a:pPr>
            <a:r>
              <a:rPr lang="en-US" sz="2400" dirty="0" smtClean="0"/>
              <a:t>Advocacy Day Events (AVMA/SAVMA Fly In, State VMAs)</a:t>
            </a:r>
          </a:p>
          <a:p>
            <a:pPr marL="457200" indent="-457200">
              <a:buFont typeface="Wingdings" panose="05000000000000000000" pitchFamily="2" charset="2"/>
              <a:buChar char="ü"/>
            </a:pPr>
            <a:r>
              <a:rPr lang="en-US" altLang="en-US" sz="2400" dirty="0" smtClean="0"/>
              <a:t>Advocacy Externships &amp; Fellowships (AVMA GRD)</a:t>
            </a:r>
          </a:p>
          <a:p>
            <a:pPr marL="457200" indent="-457200">
              <a:buFont typeface="Wingdings" panose="05000000000000000000" pitchFamily="2" charset="2"/>
              <a:buChar char="ü"/>
            </a:pPr>
            <a:r>
              <a:rPr lang="en-US" altLang="en-US" sz="2400" dirty="0" smtClean="0"/>
              <a:t>Volunteer/get involved/contribute to a campaign/PACs</a:t>
            </a:r>
          </a:p>
        </p:txBody>
      </p:sp>
      <p:sp>
        <p:nvSpPr>
          <p:cNvPr id="19" name="Rectangle 18"/>
          <p:cNvSpPr/>
          <p:nvPr/>
        </p:nvSpPr>
        <p:spPr>
          <a:xfrm>
            <a:off x="381001" y="1524000"/>
            <a:ext cx="8081378" cy="646331"/>
          </a:xfrm>
          <a:prstGeom prst="rect">
            <a:avLst/>
          </a:prstGeom>
        </p:spPr>
        <p:txBody>
          <a:bodyPr wrap="square">
            <a:spAutoFit/>
          </a:bodyPr>
          <a:lstStyle/>
          <a:p>
            <a:pPr algn="ctr"/>
            <a:r>
              <a:rPr lang="en-US" sz="3600" b="1" dirty="0" smtClean="0"/>
              <a:t>DVM Call to Action</a:t>
            </a:r>
          </a:p>
        </p:txBody>
      </p:sp>
    </p:spTree>
    <p:extLst>
      <p:ext uri="{BB962C8B-B14F-4D97-AF65-F5344CB8AC3E}">
        <p14:creationId xmlns:p14="http://schemas.microsoft.com/office/powerpoint/2010/main" val="2606038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19" name="Rectangle 18"/>
          <p:cNvSpPr/>
          <p:nvPr/>
        </p:nvSpPr>
        <p:spPr>
          <a:xfrm>
            <a:off x="381001" y="1524000"/>
            <a:ext cx="8081378" cy="707886"/>
          </a:xfrm>
          <a:prstGeom prst="rect">
            <a:avLst/>
          </a:prstGeom>
        </p:spPr>
        <p:txBody>
          <a:bodyPr wrap="square">
            <a:spAutoFit/>
          </a:bodyPr>
          <a:lstStyle/>
          <a:p>
            <a:pPr algn="ctr"/>
            <a:r>
              <a:rPr lang="en-US" sz="4000" b="1" dirty="0" smtClean="0"/>
              <a:t>Tools You Can Use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2698777"/>
            <a:ext cx="5289989" cy="5025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68" y="3694047"/>
            <a:ext cx="6172199" cy="73004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002" y="5029200"/>
            <a:ext cx="1234440" cy="100584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9915" y="4944440"/>
            <a:ext cx="960120" cy="96012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1291" y="4823145"/>
            <a:ext cx="1081415" cy="1081415"/>
          </a:xfrm>
          <a:prstGeom prst="rect">
            <a:avLst/>
          </a:prstGeom>
        </p:spPr>
      </p:pic>
      <p:pic>
        <p:nvPicPr>
          <p:cNvPr id="1026" name="Picture 2" descr="Fight for Financial Ai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2020577"/>
            <a:ext cx="2115188" cy="28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974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b="1" dirty="0" smtClean="0"/>
          </a:p>
          <a:p>
            <a:pPr marL="0" indent="0" algn="ctr">
              <a:buNone/>
            </a:pPr>
            <a:r>
              <a:rPr lang="en-US" sz="4000" b="1" dirty="0" smtClean="0"/>
              <a:t>Together we can FIX THE DEBT</a:t>
            </a:r>
          </a:p>
          <a:p>
            <a:pPr algn="ctr"/>
            <a:r>
              <a:rPr lang="en-US" sz="2700" b="1" dirty="0" smtClean="0"/>
              <a:t>2015 Debt to Income 2.1:1 to 1.4:1 </a:t>
            </a:r>
          </a:p>
          <a:p>
            <a:pPr algn="ctr"/>
            <a:r>
              <a:rPr lang="en-US" sz="2700" b="1" dirty="0"/>
              <a:t>$70,000 = average starting </a:t>
            </a:r>
            <a:r>
              <a:rPr lang="en-US" sz="2700" b="1" dirty="0" smtClean="0"/>
              <a:t>salary in 2015</a:t>
            </a:r>
          </a:p>
          <a:p>
            <a:pPr algn="ctr"/>
            <a:r>
              <a:rPr lang="en-US" sz="2700" b="1" dirty="0" smtClean="0"/>
              <a:t>142,294 = Mean Ed Debt for Class of 2015</a:t>
            </a:r>
          </a:p>
          <a:p>
            <a:pPr algn="ctr"/>
            <a:r>
              <a:rPr lang="en-US" sz="2700" b="1" dirty="0" smtClean="0"/>
              <a:t>$300,000 = 5% of 2015 grads </a:t>
            </a:r>
            <a:r>
              <a:rPr lang="en-US" sz="2700" b="1" dirty="0" err="1" smtClean="0"/>
              <a:t>ed</a:t>
            </a:r>
            <a:r>
              <a:rPr lang="en-US" sz="2700" b="1" dirty="0" smtClean="0"/>
              <a:t> debt</a:t>
            </a:r>
          </a:p>
          <a:p>
            <a:pPr algn="ctr"/>
            <a:r>
              <a:rPr lang="en-US" sz="2700" b="1" dirty="0" smtClean="0"/>
              <a:t>71.6% = tuition &amp; fees, books and materials</a:t>
            </a:r>
          </a:p>
          <a:p>
            <a:pPr algn="ctr"/>
            <a:r>
              <a:rPr lang="en-US" sz="2700" b="1" dirty="0" smtClean="0"/>
              <a:t>23.5% = living expenses &amp; transportation</a:t>
            </a:r>
            <a:endParaRPr lang="en-US" b="1"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753325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198"/>
            <a:ext cx="8229600" cy="4953001"/>
          </a:xfrm>
        </p:spPr>
        <p:txBody>
          <a:bodyPr>
            <a:normAutofit/>
          </a:bodyPr>
          <a:lstStyle/>
          <a:p>
            <a:pPr marL="0" indent="0" algn="ctr">
              <a:buNone/>
            </a:pPr>
            <a:endParaRPr lang="en-US" b="1"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9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04799"/>
            <a:ext cx="4160822" cy="1174102"/>
          </a:xfrm>
          <a:prstGeom prst="rect">
            <a:avLst/>
          </a:prstGeom>
        </p:spPr>
      </p:pic>
      <p:sp>
        <p:nvSpPr>
          <p:cNvPr id="7" name="Rectangle 6"/>
          <p:cNvSpPr/>
          <p:nvPr/>
        </p:nvSpPr>
        <p:spPr>
          <a:xfrm>
            <a:off x="228600" y="2209800"/>
            <a:ext cx="8686800" cy="1384995"/>
          </a:xfrm>
          <a:prstGeom prst="rect">
            <a:avLst/>
          </a:prstGeom>
        </p:spPr>
        <p:txBody>
          <a:bodyPr wrap="square">
            <a:spAutoFit/>
          </a:bodyPr>
          <a:lstStyle/>
          <a:p>
            <a:pPr>
              <a:defRPr/>
            </a:pPr>
            <a:r>
              <a:rPr lang="en-US" altLang="en-US" sz="2800" dirty="0" smtClean="0"/>
              <a:t>Educates members and staff on importance of veterinary medicine to research, public health, animal health, welfare, food safety, U.S. economy, etc.</a:t>
            </a:r>
          </a:p>
        </p:txBody>
      </p:sp>
      <p:sp>
        <p:nvSpPr>
          <p:cNvPr id="18" name="TextBox 22"/>
          <p:cNvSpPr txBox="1">
            <a:spLocks noChangeArrowheads="1"/>
          </p:cNvSpPr>
          <p:nvPr/>
        </p:nvSpPr>
        <p:spPr bwMode="auto">
          <a:xfrm>
            <a:off x="573290" y="6096000"/>
            <a:ext cx="2017510"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Kurt Schrader, DVM (OR)</a:t>
            </a:r>
            <a:endParaRPr lang="en-US" altLang="en-US" sz="1400" dirty="0" smtClean="0"/>
          </a:p>
          <a:p>
            <a:pPr algn="ctr">
              <a:defRPr/>
            </a:pPr>
            <a:r>
              <a:rPr lang="en-US" altLang="en-US" sz="1400" dirty="0" smtClean="0"/>
              <a:t>Co-Chair</a:t>
            </a:r>
          </a:p>
        </p:txBody>
      </p:sp>
      <p:sp>
        <p:nvSpPr>
          <p:cNvPr id="19" name="Rectangle 18"/>
          <p:cNvSpPr/>
          <p:nvPr/>
        </p:nvSpPr>
        <p:spPr>
          <a:xfrm>
            <a:off x="449537" y="1600200"/>
            <a:ext cx="8283284" cy="646331"/>
          </a:xfrm>
          <a:prstGeom prst="rect">
            <a:avLst/>
          </a:prstGeom>
        </p:spPr>
        <p:txBody>
          <a:bodyPr wrap="square">
            <a:spAutoFit/>
          </a:bodyPr>
          <a:lstStyle/>
          <a:p>
            <a:pPr algn="ctr"/>
            <a:r>
              <a:rPr lang="en-US" sz="3600" b="1" dirty="0" smtClean="0"/>
              <a:t>Congressional Veterinary Medicine Caucus</a:t>
            </a:r>
          </a:p>
        </p:txBody>
      </p:sp>
      <p:pic>
        <p:nvPicPr>
          <p:cNvPr id="13"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7107" y="3657600"/>
            <a:ext cx="1622322"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050" y="3594795"/>
            <a:ext cx="1702700" cy="242500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7891" y="3594795"/>
            <a:ext cx="1728427" cy="2425005"/>
          </a:xfrm>
          <a:prstGeom prst="rect">
            <a:avLst/>
          </a:prstGeom>
        </p:spPr>
      </p:pic>
      <p:sp>
        <p:nvSpPr>
          <p:cNvPr id="16" name="TextBox 22"/>
          <p:cNvSpPr txBox="1">
            <a:spLocks noChangeArrowheads="1"/>
          </p:cNvSpPr>
          <p:nvPr/>
        </p:nvSpPr>
        <p:spPr bwMode="auto">
          <a:xfrm>
            <a:off x="3291691" y="6029980"/>
            <a:ext cx="1804627"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Ted Yoho, DVM (FL)</a:t>
            </a:r>
            <a:endParaRPr lang="en-US" altLang="en-US" sz="1400" dirty="0" smtClean="0"/>
          </a:p>
          <a:p>
            <a:pPr algn="ctr">
              <a:defRPr/>
            </a:pPr>
            <a:r>
              <a:rPr lang="en-US" altLang="en-US" sz="1400" dirty="0" smtClean="0"/>
              <a:t>Co-Chair</a:t>
            </a:r>
          </a:p>
        </p:txBody>
      </p:sp>
      <p:sp>
        <p:nvSpPr>
          <p:cNvPr id="17" name="TextBox 22"/>
          <p:cNvSpPr txBox="1">
            <a:spLocks noChangeArrowheads="1"/>
          </p:cNvSpPr>
          <p:nvPr/>
        </p:nvSpPr>
        <p:spPr bwMode="auto">
          <a:xfrm>
            <a:off x="6159049" y="6029980"/>
            <a:ext cx="1702701" cy="523220"/>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Ralph Abraham,</a:t>
            </a:r>
            <a:br>
              <a:rPr lang="en-US" altLang="en-US" sz="1400" b="1" dirty="0" smtClean="0">
                <a:latin typeface="+mj-lt"/>
              </a:rPr>
            </a:br>
            <a:r>
              <a:rPr lang="en-US" altLang="en-US" sz="1400" b="1" dirty="0" smtClean="0">
                <a:latin typeface="+mj-lt"/>
              </a:rPr>
              <a:t>DVM, MD,  (LA)</a:t>
            </a:r>
            <a:endParaRPr lang="en-US" altLang="en-US" sz="1400" dirty="0" smtClean="0"/>
          </a:p>
        </p:txBody>
      </p:sp>
    </p:spTree>
    <p:extLst>
      <p:ext uri="{BB962C8B-B14F-4D97-AF65-F5344CB8AC3E}">
        <p14:creationId xmlns:p14="http://schemas.microsoft.com/office/powerpoint/2010/main" val="3868244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0" indent="0" algn="ctr">
              <a:buNone/>
            </a:pPr>
            <a:r>
              <a:rPr lang="en-US" sz="3600" b="1" dirty="0" smtClean="0"/>
              <a:t>Florida Senators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12" name="Picture 2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89486" y="3151280"/>
            <a:ext cx="1316827" cy="1804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54"/>
          <p:cNvSpPr txBox="1">
            <a:spLocks noChangeArrowheads="1"/>
          </p:cNvSpPr>
          <p:nvPr/>
        </p:nvSpPr>
        <p:spPr bwMode="auto">
          <a:xfrm>
            <a:off x="762000" y="4955822"/>
            <a:ext cx="2819400" cy="1169551"/>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Bill Nelson, D-FL</a:t>
            </a:r>
          </a:p>
          <a:p>
            <a:pPr algn="ctr">
              <a:defRPr/>
            </a:pPr>
            <a:r>
              <a:rPr lang="en-US" altLang="en-US" sz="1400" b="1" dirty="0" smtClean="0"/>
              <a:t>202.224.5274</a:t>
            </a:r>
          </a:p>
          <a:p>
            <a:pPr algn="ctr">
              <a:defRPr/>
            </a:pPr>
            <a:r>
              <a:rPr lang="en-US" altLang="en-US" sz="1400" b="1" dirty="0" smtClean="0"/>
              <a:t>716 Hart</a:t>
            </a:r>
          </a:p>
          <a:p>
            <a:pPr algn="ctr">
              <a:defRPr/>
            </a:pPr>
            <a:r>
              <a:rPr lang="en-US" sz="1400" b="1" dirty="0" smtClean="0"/>
              <a:t>Finance; Armed Services; Aging;</a:t>
            </a:r>
            <a:br>
              <a:rPr lang="en-US" sz="1400" b="1" dirty="0" smtClean="0"/>
            </a:br>
            <a:r>
              <a:rPr lang="en-US" sz="1400" b="1" dirty="0" smtClean="0"/>
              <a:t>Commerce, Science, Transportation;</a:t>
            </a:r>
            <a:endParaRPr lang="en-US" altLang="en-US" sz="1400" b="1" dirty="0" smtClean="0"/>
          </a:p>
        </p:txBody>
      </p:sp>
      <p:sp>
        <p:nvSpPr>
          <p:cNvPr id="10" name="TextBox 54"/>
          <p:cNvSpPr txBox="1">
            <a:spLocks noChangeArrowheads="1"/>
          </p:cNvSpPr>
          <p:nvPr/>
        </p:nvSpPr>
        <p:spPr bwMode="auto">
          <a:xfrm>
            <a:off x="4343400" y="4955821"/>
            <a:ext cx="2971800" cy="1169551"/>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Marco Rubio, R-FL</a:t>
            </a:r>
          </a:p>
          <a:p>
            <a:pPr algn="ctr">
              <a:defRPr/>
            </a:pPr>
            <a:r>
              <a:rPr lang="en-US" altLang="en-US" sz="1400" b="1" dirty="0" smtClean="0"/>
              <a:t>202.224.3041</a:t>
            </a:r>
          </a:p>
          <a:p>
            <a:pPr algn="ctr">
              <a:defRPr/>
            </a:pPr>
            <a:r>
              <a:rPr lang="en-US" altLang="en-US" sz="1400" b="1" dirty="0" smtClean="0"/>
              <a:t>284 Russell</a:t>
            </a:r>
          </a:p>
          <a:p>
            <a:pPr algn="ctr">
              <a:defRPr/>
            </a:pPr>
            <a:r>
              <a:rPr lang="en-US" sz="1400" b="1" dirty="0" smtClean="0"/>
              <a:t>Appropriations;  Small Business; Foreign Relations; Intelligence; Aging</a:t>
            </a:r>
            <a:endParaRPr lang="en-US" altLang="en-US" sz="1400" b="1" dirty="0" smtClean="0"/>
          </a:p>
        </p:txBody>
      </p:sp>
      <p:pic>
        <p:nvPicPr>
          <p:cNvPr id="13" name="Picture 2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81600" y="3297345"/>
            <a:ext cx="1225809" cy="1679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9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78901"/>
            <a:ext cx="8229600" cy="4998099"/>
          </a:xfrm>
        </p:spPr>
        <p:txBody>
          <a:bodyPr>
            <a:normAutofit/>
          </a:bodyPr>
          <a:lstStyle/>
          <a:p>
            <a:pPr marL="0" indent="0" algn="ctr">
              <a:buNone/>
            </a:pPr>
            <a:r>
              <a:rPr lang="en-US" sz="3600" b="1" dirty="0" smtClean="0"/>
              <a:t>Florida Representatives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9"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5088" y="2057400"/>
            <a:ext cx="929224" cy="1313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01436" y="2024905"/>
            <a:ext cx="971897" cy="137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06779" y="2113998"/>
            <a:ext cx="874901" cy="13150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27635" y="4402746"/>
            <a:ext cx="916530" cy="13136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809778" y="4400296"/>
            <a:ext cx="990822" cy="1281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2"/>
          <p:cNvSpPr txBox="1">
            <a:spLocks noChangeArrowheads="1"/>
          </p:cNvSpPr>
          <p:nvPr/>
        </p:nvSpPr>
        <p:spPr bwMode="auto">
          <a:xfrm>
            <a:off x="152400" y="3352800"/>
            <a:ext cx="25146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Matt </a:t>
            </a:r>
            <a:r>
              <a:rPr lang="en-US" altLang="en-US" sz="1400" b="1" dirty="0" err="1" smtClean="0">
                <a:latin typeface="+mj-lt"/>
              </a:rPr>
              <a:t>Gaetz</a:t>
            </a:r>
            <a:r>
              <a:rPr lang="en-US" altLang="en-US" sz="1400" b="1" dirty="0" smtClean="0">
                <a:latin typeface="+mj-lt"/>
              </a:rPr>
              <a:t> R-1</a:t>
            </a:r>
            <a:r>
              <a:rPr lang="en-US" altLang="en-US" sz="1400" b="1" baseline="30000" dirty="0" smtClean="0">
                <a:latin typeface="+mj-lt"/>
              </a:rPr>
              <a:t>st</a:t>
            </a:r>
            <a:r>
              <a:rPr lang="en-US" altLang="en-US" sz="1400" b="1" dirty="0" smtClean="0">
                <a:latin typeface="+mj-lt"/>
              </a:rPr>
              <a:t> </a:t>
            </a:r>
            <a:endParaRPr lang="en-US" altLang="en-US" sz="1400" dirty="0" smtClean="0"/>
          </a:p>
          <a:p>
            <a:pPr algn="ctr">
              <a:defRPr/>
            </a:pPr>
            <a:r>
              <a:rPr lang="en-US" sz="1400" dirty="0" smtClean="0"/>
              <a:t>202.225.4136, 507 Cannon</a:t>
            </a:r>
            <a:endParaRPr lang="en-US" altLang="en-US" sz="1400" dirty="0" smtClean="0"/>
          </a:p>
          <a:p>
            <a:pPr algn="ctr"/>
            <a:r>
              <a:rPr lang="en-US" sz="1400" dirty="0" smtClean="0"/>
              <a:t>Armed Services; Budget; Judiciary</a:t>
            </a:r>
            <a:endParaRPr lang="en-US" altLang="en-US" sz="1400" dirty="0" smtClean="0"/>
          </a:p>
        </p:txBody>
      </p:sp>
      <p:sp>
        <p:nvSpPr>
          <p:cNvPr id="16" name="TextBox 53"/>
          <p:cNvSpPr txBox="1">
            <a:spLocks noChangeArrowheads="1"/>
          </p:cNvSpPr>
          <p:nvPr/>
        </p:nvSpPr>
        <p:spPr bwMode="auto">
          <a:xfrm>
            <a:off x="3200400" y="3370704"/>
            <a:ext cx="25908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Neal Dunn R-2</a:t>
            </a:r>
            <a:r>
              <a:rPr lang="en-US" altLang="en-US" sz="1400" b="1" baseline="30000" dirty="0" smtClean="0">
                <a:latin typeface="+mj-lt"/>
              </a:rPr>
              <a:t>nd</a:t>
            </a:r>
            <a:r>
              <a:rPr lang="en-US" altLang="en-US" sz="1400" b="1" dirty="0" smtClean="0">
                <a:latin typeface="+mj-lt"/>
              </a:rPr>
              <a:t> </a:t>
            </a:r>
          </a:p>
          <a:p>
            <a:pPr algn="ctr">
              <a:defRPr/>
            </a:pPr>
            <a:r>
              <a:rPr lang="en-US" sz="1400" dirty="0" smtClean="0"/>
              <a:t>202.225.5235, 423 Cannon</a:t>
            </a:r>
          </a:p>
          <a:p>
            <a:pPr algn="ctr">
              <a:defRPr/>
            </a:pPr>
            <a:r>
              <a:rPr lang="en-US" sz="1400" dirty="0" smtClean="0"/>
              <a:t>Science, Space &amp; Technology; Veterans Affairs</a:t>
            </a:r>
            <a:endParaRPr lang="en-US" altLang="en-US" sz="1400" dirty="0" smtClean="0"/>
          </a:p>
        </p:txBody>
      </p:sp>
      <p:sp>
        <p:nvSpPr>
          <p:cNvPr id="17" name="TextBox 54"/>
          <p:cNvSpPr txBox="1">
            <a:spLocks noChangeArrowheads="1"/>
          </p:cNvSpPr>
          <p:nvPr/>
        </p:nvSpPr>
        <p:spPr bwMode="auto">
          <a:xfrm>
            <a:off x="6019800" y="3429000"/>
            <a:ext cx="2713021"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Ted Yoho  R-3</a:t>
            </a:r>
            <a:r>
              <a:rPr lang="en-US" altLang="en-US" sz="1400" b="1" baseline="30000" dirty="0" smtClean="0">
                <a:latin typeface="+mj-lt"/>
              </a:rPr>
              <a:t>rd</a:t>
            </a:r>
            <a:r>
              <a:rPr lang="en-US" altLang="en-US" sz="1400" b="1" dirty="0" smtClean="0">
                <a:latin typeface="+mj-lt"/>
              </a:rPr>
              <a:t> </a:t>
            </a:r>
          </a:p>
          <a:p>
            <a:pPr algn="ctr">
              <a:defRPr/>
            </a:pPr>
            <a:r>
              <a:rPr lang="en-US" sz="1400" dirty="0" smtClean="0"/>
              <a:t>202.225.5744, 511</a:t>
            </a:r>
            <a:r>
              <a:rPr lang="en-US" altLang="en-US" sz="1400" dirty="0" smtClean="0"/>
              <a:t> Cannon</a:t>
            </a:r>
          </a:p>
          <a:p>
            <a:pPr algn="ctr">
              <a:defRPr/>
            </a:pPr>
            <a:r>
              <a:rPr lang="en-US" sz="1400" dirty="0" smtClean="0"/>
              <a:t>Agriculture; Foreign Affairs</a:t>
            </a:r>
            <a:endParaRPr lang="en-US" sz="1400" dirty="0"/>
          </a:p>
        </p:txBody>
      </p:sp>
      <p:sp>
        <p:nvSpPr>
          <p:cNvPr id="18" name="TextBox 54"/>
          <p:cNvSpPr txBox="1">
            <a:spLocks noChangeArrowheads="1"/>
          </p:cNvSpPr>
          <p:nvPr/>
        </p:nvSpPr>
        <p:spPr bwMode="auto">
          <a:xfrm>
            <a:off x="152400" y="5715000"/>
            <a:ext cx="26670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John Rutherford R-4</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202.225.2501, 230 Cannon</a:t>
            </a:r>
            <a:endParaRPr lang="en-US" altLang="en-US" sz="1400" b="1" dirty="0" smtClean="0">
              <a:latin typeface="+mj-lt"/>
            </a:endParaRPr>
          </a:p>
          <a:p>
            <a:pPr algn="ctr">
              <a:defRPr/>
            </a:pPr>
            <a:r>
              <a:rPr lang="en-US" sz="1400" dirty="0" smtClean="0"/>
              <a:t>Homeland Security; </a:t>
            </a:r>
            <a:br>
              <a:rPr lang="en-US" sz="1400" dirty="0" smtClean="0"/>
            </a:br>
            <a:r>
              <a:rPr lang="en-US" sz="1400" dirty="0" smtClean="0"/>
              <a:t>Veterans Affairs</a:t>
            </a:r>
            <a:endParaRPr lang="en-US" sz="1400" dirty="0"/>
          </a:p>
        </p:txBody>
      </p:sp>
      <p:sp>
        <p:nvSpPr>
          <p:cNvPr id="19" name="TextBox 54"/>
          <p:cNvSpPr txBox="1">
            <a:spLocks noChangeArrowheads="1"/>
          </p:cNvSpPr>
          <p:nvPr/>
        </p:nvSpPr>
        <p:spPr bwMode="auto">
          <a:xfrm>
            <a:off x="2971800" y="5638800"/>
            <a:ext cx="27432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Al Lawson D-5</a:t>
            </a:r>
            <a:r>
              <a:rPr lang="en-US" altLang="en-US" sz="1400" b="1" baseline="30000" dirty="0" smtClean="0">
                <a:latin typeface="+mj-lt"/>
              </a:rPr>
              <a:t>th</a:t>
            </a:r>
          </a:p>
          <a:p>
            <a:pPr algn="ctr">
              <a:defRPr/>
            </a:pPr>
            <a:r>
              <a:rPr lang="en-US" sz="1400" dirty="0" smtClean="0"/>
              <a:t>202.225.0123, 1337 Longworth</a:t>
            </a:r>
          </a:p>
          <a:p>
            <a:pPr algn="ctr">
              <a:defRPr/>
            </a:pPr>
            <a:r>
              <a:rPr lang="en-US" sz="1400" dirty="0" smtClean="0"/>
              <a:t>Agriculture; Small Business</a:t>
            </a:r>
            <a:endParaRPr lang="en-US" altLang="en-US" sz="1400" dirty="0" smtClean="0"/>
          </a:p>
        </p:txBody>
      </p:sp>
      <p:pic>
        <p:nvPicPr>
          <p:cNvPr id="20"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850792" y="4440779"/>
            <a:ext cx="930888" cy="12756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54"/>
          <p:cNvSpPr txBox="1">
            <a:spLocks noChangeArrowheads="1"/>
          </p:cNvSpPr>
          <p:nvPr/>
        </p:nvSpPr>
        <p:spPr bwMode="auto">
          <a:xfrm>
            <a:off x="5936802" y="5715000"/>
            <a:ext cx="2902398"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Ron DeSantis R-6</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202.225.2706, 1524 Longworth</a:t>
            </a:r>
          </a:p>
          <a:p>
            <a:pPr algn="ctr">
              <a:defRPr/>
            </a:pPr>
            <a:r>
              <a:rPr lang="en-US" sz="1400" dirty="0" smtClean="0"/>
              <a:t>Foreign Affairs; Judiciary;</a:t>
            </a:r>
            <a:br>
              <a:rPr lang="en-US" sz="1400" dirty="0" smtClean="0"/>
            </a:br>
            <a:r>
              <a:rPr lang="en-US" sz="1400" dirty="0" smtClean="0"/>
              <a:t>Oversight &amp; Government Reform</a:t>
            </a:r>
            <a:endParaRPr lang="en-US" sz="1400" dirty="0"/>
          </a:p>
        </p:txBody>
      </p:sp>
    </p:spTree>
    <p:extLst>
      <p:ext uri="{BB962C8B-B14F-4D97-AF65-F5344CB8AC3E}">
        <p14:creationId xmlns:p14="http://schemas.microsoft.com/office/powerpoint/2010/main" val="3370762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78901"/>
            <a:ext cx="8229600" cy="4998099"/>
          </a:xfrm>
        </p:spPr>
        <p:txBody>
          <a:bodyPr>
            <a:normAutofit/>
          </a:bodyPr>
          <a:lstStyle/>
          <a:p>
            <a:pPr marL="0" indent="0" algn="ctr">
              <a:buNone/>
            </a:pPr>
            <a:r>
              <a:rPr lang="en-US" sz="3600" b="1" dirty="0" smtClean="0"/>
              <a:t>Florida Representatives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9"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2000" y="2068759"/>
            <a:ext cx="958356" cy="12905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954213" y="1995289"/>
            <a:ext cx="1002367" cy="137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26137" y="2174054"/>
            <a:ext cx="955543" cy="1254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08792" y="4572000"/>
            <a:ext cx="851025" cy="11460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809778" y="4417666"/>
            <a:ext cx="898353" cy="12310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2"/>
          <p:cNvSpPr txBox="1">
            <a:spLocks noChangeArrowheads="1"/>
          </p:cNvSpPr>
          <p:nvPr/>
        </p:nvSpPr>
        <p:spPr bwMode="auto">
          <a:xfrm>
            <a:off x="152400" y="3352800"/>
            <a:ext cx="25146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Stephanie Murphy D-7</a:t>
            </a:r>
            <a:r>
              <a:rPr lang="en-US" altLang="en-US" sz="1400" b="1" baseline="30000" dirty="0" smtClean="0">
                <a:latin typeface="+mj-lt"/>
              </a:rPr>
              <a:t>th</a:t>
            </a:r>
            <a:r>
              <a:rPr lang="en-US" altLang="en-US" sz="1400" b="1" dirty="0" smtClean="0">
                <a:latin typeface="+mj-lt"/>
              </a:rPr>
              <a:t> </a:t>
            </a:r>
            <a:endParaRPr lang="en-US" altLang="en-US" sz="1400" dirty="0" smtClean="0"/>
          </a:p>
          <a:p>
            <a:pPr algn="ctr">
              <a:defRPr/>
            </a:pPr>
            <a:r>
              <a:rPr lang="en-US" sz="1400" dirty="0" smtClean="0"/>
              <a:t>202.225.4035, 1237 Longworth</a:t>
            </a:r>
            <a:endParaRPr lang="en-US" altLang="en-US" sz="1400" dirty="0" smtClean="0"/>
          </a:p>
          <a:p>
            <a:pPr algn="ctr"/>
            <a:r>
              <a:rPr lang="en-US" sz="1400" dirty="0" smtClean="0"/>
              <a:t>Armed Services; Small Business</a:t>
            </a:r>
            <a:endParaRPr lang="en-US" altLang="en-US" sz="1400" dirty="0" smtClean="0"/>
          </a:p>
        </p:txBody>
      </p:sp>
      <p:sp>
        <p:nvSpPr>
          <p:cNvPr id="16" name="TextBox 53"/>
          <p:cNvSpPr txBox="1">
            <a:spLocks noChangeArrowheads="1"/>
          </p:cNvSpPr>
          <p:nvPr/>
        </p:nvSpPr>
        <p:spPr bwMode="auto">
          <a:xfrm>
            <a:off x="3200400" y="3370704"/>
            <a:ext cx="25908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Bill Posey R-8</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202.225.3671, 2150 Rayburn</a:t>
            </a:r>
          </a:p>
          <a:p>
            <a:pPr algn="ctr">
              <a:defRPr/>
            </a:pPr>
            <a:r>
              <a:rPr lang="en-US" sz="1400" dirty="0" smtClean="0"/>
              <a:t>Financial Services; </a:t>
            </a:r>
            <a:br>
              <a:rPr lang="en-US" sz="1400" dirty="0" smtClean="0"/>
            </a:br>
            <a:r>
              <a:rPr lang="en-US" sz="1400" dirty="0" smtClean="0"/>
              <a:t>Science, Space &amp; Technology</a:t>
            </a:r>
            <a:endParaRPr lang="en-US" altLang="en-US" sz="1400" dirty="0" smtClean="0"/>
          </a:p>
        </p:txBody>
      </p:sp>
      <p:sp>
        <p:nvSpPr>
          <p:cNvPr id="17" name="TextBox 54"/>
          <p:cNvSpPr txBox="1">
            <a:spLocks noChangeArrowheads="1"/>
          </p:cNvSpPr>
          <p:nvPr/>
        </p:nvSpPr>
        <p:spPr bwMode="auto">
          <a:xfrm>
            <a:off x="6019800" y="3429000"/>
            <a:ext cx="2713021"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Darren Soto D-9</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202.225.9889, 1429</a:t>
            </a:r>
            <a:r>
              <a:rPr lang="en-US" altLang="en-US" sz="1400" dirty="0" smtClean="0"/>
              <a:t> Longworth</a:t>
            </a:r>
          </a:p>
          <a:p>
            <a:pPr algn="ctr">
              <a:defRPr/>
            </a:pPr>
            <a:r>
              <a:rPr lang="en-US" sz="1400" dirty="0" smtClean="0"/>
              <a:t>Agriculture; Natural Resources</a:t>
            </a:r>
            <a:endParaRPr lang="en-US" sz="1400" dirty="0"/>
          </a:p>
        </p:txBody>
      </p:sp>
      <p:sp>
        <p:nvSpPr>
          <p:cNvPr id="18" name="TextBox 54"/>
          <p:cNvSpPr txBox="1">
            <a:spLocks noChangeArrowheads="1"/>
          </p:cNvSpPr>
          <p:nvPr/>
        </p:nvSpPr>
        <p:spPr bwMode="auto">
          <a:xfrm>
            <a:off x="152400" y="5715000"/>
            <a:ext cx="26670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Val </a:t>
            </a:r>
            <a:r>
              <a:rPr lang="en-US" altLang="en-US" sz="1400" b="1" dirty="0" err="1" smtClean="0">
                <a:latin typeface="+mj-lt"/>
              </a:rPr>
              <a:t>Demings</a:t>
            </a:r>
            <a:r>
              <a:rPr lang="en-US" altLang="en-US" sz="1400" b="1" dirty="0" smtClean="0">
                <a:latin typeface="+mj-lt"/>
              </a:rPr>
              <a:t> D-10</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202.225.2176, 238 Cannon</a:t>
            </a:r>
            <a:endParaRPr lang="en-US" altLang="en-US" sz="1400" b="1" dirty="0" smtClean="0">
              <a:latin typeface="+mj-lt"/>
            </a:endParaRPr>
          </a:p>
          <a:p>
            <a:pPr algn="ctr">
              <a:defRPr/>
            </a:pPr>
            <a:r>
              <a:rPr lang="en-US" sz="1400" dirty="0" smtClean="0"/>
              <a:t>Homeland Security; </a:t>
            </a:r>
            <a:r>
              <a:rPr lang="en-US" sz="1400" dirty="0"/>
              <a:t/>
            </a:r>
            <a:br>
              <a:rPr lang="en-US" sz="1400" dirty="0"/>
            </a:br>
            <a:r>
              <a:rPr lang="en-US" sz="1400" dirty="0"/>
              <a:t>Oversight &amp; Government Reform</a:t>
            </a:r>
          </a:p>
        </p:txBody>
      </p:sp>
      <p:sp>
        <p:nvSpPr>
          <p:cNvPr id="19" name="TextBox 54"/>
          <p:cNvSpPr txBox="1">
            <a:spLocks noChangeArrowheads="1"/>
          </p:cNvSpPr>
          <p:nvPr/>
        </p:nvSpPr>
        <p:spPr bwMode="auto">
          <a:xfrm>
            <a:off x="2971800" y="5638800"/>
            <a:ext cx="27432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Daniel Webster R-11</a:t>
            </a:r>
            <a:r>
              <a:rPr lang="en-US" altLang="en-US" sz="1400" b="1" baseline="30000" dirty="0" smtClean="0">
                <a:latin typeface="+mj-lt"/>
              </a:rPr>
              <a:t>th</a:t>
            </a:r>
          </a:p>
          <a:p>
            <a:pPr algn="ctr">
              <a:defRPr/>
            </a:pPr>
            <a:r>
              <a:rPr lang="en-US" sz="1400" dirty="0" smtClean="0"/>
              <a:t>202.225.1002, 1210 Longworth</a:t>
            </a:r>
          </a:p>
          <a:p>
            <a:pPr algn="ctr">
              <a:defRPr/>
            </a:pPr>
            <a:r>
              <a:rPr lang="en-US" sz="1400" dirty="0" smtClean="0"/>
              <a:t>Natural Resources</a:t>
            </a:r>
            <a:r>
              <a:rPr lang="en-US" sz="1400" dirty="0"/>
              <a:t>; </a:t>
            </a:r>
            <a:r>
              <a:rPr lang="en-US" sz="1400" dirty="0" smtClean="0"/>
              <a:t/>
            </a:r>
            <a:br>
              <a:rPr lang="en-US" sz="1400" dirty="0" smtClean="0"/>
            </a:br>
            <a:r>
              <a:rPr lang="en-US" sz="1400" dirty="0" smtClean="0"/>
              <a:t>Science</a:t>
            </a:r>
            <a:r>
              <a:rPr lang="en-US" sz="1400" dirty="0"/>
              <a:t>, Space &amp; Technology</a:t>
            </a:r>
            <a:endParaRPr lang="en-US" altLang="en-US" sz="1400" dirty="0" smtClean="0"/>
          </a:p>
        </p:txBody>
      </p:sp>
      <p:pic>
        <p:nvPicPr>
          <p:cNvPr id="20"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838464" y="4442387"/>
            <a:ext cx="930888" cy="12756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54"/>
          <p:cNvSpPr txBox="1">
            <a:spLocks noChangeArrowheads="1"/>
          </p:cNvSpPr>
          <p:nvPr/>
        </p:nvSpPr>
        <p:spPr bwMode="auto">
          <a:xfrm>
            <a:off x="5936802" y="5715000"/>
            <a:ext cx="2902398"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Gus Bilirakis R-12</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202.225.5755, 2112 Rayburn</a:t>
            </a:r>
          </a:p>
          <a:p>
            <a:pPr algn="ctr">
              <a:defRPr/>
            </a:pPr>
            <a:r>
              <a:rPr lang="en-US" sz="1400" dirty="0" smtClean="0"/>
              <a:t>Energy &amp; Commerce; Veterans Affairs</a:t>
            </a:r>
            <a:endParaRPr lang="en-US" sz="1400" dirty="0"/>
          </a:p>
        </p:txBody>
      </p:sp>
    </p:spTree>
    <p:extLst>
      <p:ext uri="{BB962C8B-B14F-4D97-AF65-F5344CB8AC3E}">
        <p14:creationId xmlns:p14="http://schemas.microsoft.com/office/powerpoint/2010/main" val="409718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78901"/>
            <a:ext cx="8229600" cy="4998099"/>
          </a:xfrm>
        </p:spPr>
        <p:txBody>
          <a:bodyPr>
            <a:normAutofit/>
          </a:bodyPr>
          <a:lstStyle/>
          <a:p>
            <a:pPr marL="0" indent="0" algn="ctr">
              <a:buNone/>
            </a:pPr>
            <a:r>
              <a:rPr lang="en-US" sz="3600" b="1" dirty="0" smtClean="0"/>
              <a:t>Florida Representatives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9"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3410" y="2057400"/>
            <a:ext cx="875536" cy="1313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86201" y="2024905"/>
            <a:ext cx="1002367" cy="137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17918" y="2091183"/>
            <a:ext cx="874901" cy="1198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1027737" y="4462563"/>
            <a:ext cx="916325" cy="1255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809778" y="4439558"/>
            <a:ext cx="898353" cy="12310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2"/>
          <p:cNvSpPr txBox="1">
            <a:spLocks noChangeArrowheads="1"/>
          </p:cNvSpPr>
          <p:nvPr/>
        </p:nvSpPr>
        <p:spPr bwMode="auto">
          <a:xfrm>
            <a:off x="152400" y="3352800"/>
            <a:ext cx="25146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Charlie Crist D-13</a:t>
            </a:r>
            <a:r>
              <a:rPr lang="en-US" altLang="en-US" sz="1400" b="1" baseline="30000" dirty="0" smtClean="0">
                <a:latin typeface="+mj-lt"/>
              </a:rPr>
              <a:t>th</a:t>
            </a:r>
            <a:r>
              <a:rPr lang="en-US" altLang="en-US" sz="1400" b="1" dirty="0" smtClean="0">
                <a:latin typeface="+mj-lt"/>
              </a:rPr>
              <a:t> </a:t>
            </a:r>
            <a:endParaRPr lang="en-US" altLang="en-US" sz="1400" dirty="0" smtClean="0"/>
          </a:p>
          <a:p>
            <a:pPr algn="ctr">
              <a:defRPr/>
            </a:pPr>
            <a:r>
              <a:rPr lang="en-US" sz="1400" dirty="0" smtClean="0"/>
              <a:t>202.225.5961, 427 Cannon</a:t>
            </a:r>
            <a:endParaRPr lang="en-US" altLang="en-US" sz="1400" dirty="0" smtClean="0"/>
          </a:p>
          <a:p>
            <a:pPr algn="ctr"/>
            <a:r>
              <a:rPr lang="en-US" sz="1400" dirty="0"/>
              <a:t>Financial Services; </a:t>
            </a:r>
            <a:br>
              <a:rPr lang="en-US" sz="1400" dirty="0"/>
            </a:br>
            <a:r>
              <a:rPr lang="en-US" sz="1400" dirty="0"/>
              <a:t>Science, Space &amp; </a:t>
            </a:r>
            <a:r>
              <a:rPr lang="en-US" sz="1400" dirty="0" smtClean="0"/>
              <a:t>Technology</a:t>
            </a:r>
            <a:endParaRPr lang="en-US" altLang="en-US" sz="1400" dirty="0"/>
          </a:p>
        </p:txBody>
      </p:sp>
      <p:sp>
        <p:nvSpPr>
          <p:cNvPr id="16" name="TextBox 53"/>
          <p:cNvSpPr txBox="1">
            <a:spLocks noChangeArrowheads="1"/>
          </p:cNvSpPr>
          <p:nvPr/>
        </p:nvSpPr>
        <p:spPr bwMode="auto">
          <a:xfrm>
            <a:off x="3200400" y="3370704"/>
            <a:ext cx="25908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Kathy Castor D-14</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202.225.3376, 2052 Rayburn</a:t>
            </a:r>
          </a:p>
          <a:p>
            <a:pPr algn="ctr">
              <a:defRPr/>
            </a:pPr>
            <a:r>
              <a:rPr lang="en-US" sz="1400" dirty="0" smtClean="0"/>
              <a:t>Energy &amp; Commerce</a:t>
            </a:r>
            <a:endParaRPr lang="en-US" altLang="en-US" sz="1400" dirty="0" smtClean="0"/>
          </a:p>
        </p:txBody>
      </p:sp>
      <p:sp>
        <p:nvSpPr>
          <p:cNvPr id="17" name="TextBox 54"/>
          <p:cNvSpPr txBox="1">
            <a:spLocks noChangeArrowheads="1"/>
          </p:cNvSpPr>
          <p:nvPr/>
        </p:nvSpPr>
        <p:spPr bwMode="auto">
          <a:xfrm>
            <a:off x="6019800" y="3296217"/>
            <a:ext cx="2713021"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Dennis Ross R-15</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202.225.1252, 436</a:t>
            </a:r>
            <a:r>
              <a:rPr lang="en-US" altLang="en-US" sz="1400" dirty="0" smtClean="0"/>
              <a:t> Cannon</a:t>
            </a:r>
          </a:p>
          <a:p>
            <a:pPr algn="ctr">
              <a:defRPr/>
            </a:pPr>
            <a:r>
              <a:rPr lang="en-US" sz="1400" dirty="0" smtClean="0"/>
              <a:t>Financial Services;</a:t>
            </a:r>
            <a:br>
              <a:rPr lang="en-US" sz="1400" dirty="0" smtClean="0"/>
            </a:br>
            <a:r>
              <a:rPr lang="en-US" sz="1400" dirty="0" smtClean="0"/>
              <a:t>Oversight </a:t>
            </a:r>
            <a:r>
              <a:rPr lang="en-US" sz="1400" dirty="0"/>
              <a:t>&amp; Government </a:t>
            </a:r>
            <a:r>
              <a:rPr lang="en-US" sz="1400" dirty="0" smtClean="0"/>
              <a:t>Reform</a:t>
            </a:r>
            <a:endParaRPr lang="en-US" sz="1400" dirty="0"/>
          </a:p>
        </p:txBody>
      </p:sp>
      <p:sp>
        <p:nvSpPr>
          <p:cNvPr id="18" name="TextBox 54"/>
          <p:cNvSpPr txBox="1">
            <a:spLocks noChangeArrowheads="1"/>
          </p:cNvSpPr>
          <p:nvPr/>
        </p:nvSpPr>
        <p:spPr bwMode="auto">
          <a:xfrm>
            <a:off x="152400" y="5715000"/>
            <a:ext cx="26670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Vern Buchanan R-16</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202.225.5015, 2104 Rayburn</a:t>
            </a:r>
            <a:endParaRPr lang="en-US" altLang="en-US" sz="1400" b="1" dirty="0" smtClean="0">
              <a:latin typeface="+mj-lt"/>
            </a:endParaRPr>
          </a:p>
          <a:p>
            <a:pPr algn="ctr">
              <a:defRPr/>
            </a:pPr>
            <a:r>
              <a:rPr lang="en-US" sz="1400" dirty="0" smtClean="0"/>
              <a:t>Ways &amp; Means</a:t>
            </a:r>
            <a:endParaRPr lang="en-US" sz="1400" dirty="0"/>
          </a:p>
        </p:txBody>
      </p:sp>
      <p:sp>
        <p:nvSpPr>
          <p:cNvPr id="19" name="TextBox 54"/>
          <p:cNvSpPr txBox="1">
            <a:spLocks noChangeArrowheads="1"/>
          </p:cNvSpPr>
          <p:nvPr/>
        </p:nvSpPr>
        <p:spPr bwMode="auto">
          <a:xfrm>
            <a:off x="2971800" y="5638800"/>
            <a:ext cx="27432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Tom Rooney R-17</a:t>
            </a:r>
            <a:r>
              <a:rPr lang="en-US" altLang="en-US" sz="1400" b="1" baseline="30000" dirty="0" smtClean="0">
                <a:latin typeface="+mj-lt"/>
              </a:rPr>
              <a:t>th</a:t>
            </a:r>
          </a:p>
          <a:p>
            <a:pPr algn="ctr">
              <a:defRPr/>
            </a:pPr>
            <a:r>
              <a:rPr lang="en-US" sz="1400" dirty="0" smtClean="0"/>
              <a:t>202.225.5792, 2160 Rayburn</a:t>
            </a:r>
          </a:p>
          <a:p>
            <a:pPr algn="ctr">
              <a:defRPr/>
            </a:pPr>
            <a:r>
              <a:rPr lang="en-US" sz="1400" dirty="0" smtClean="0"/>
              <a:t>Appropriations; Select Intelligence</a:t>
            </a:r>
            <a:endParaRPr lang="en-US" altLang="en-US" sz="1400" dirty="0" smtClean="0"/>
          </a:p>
        </p:txBody>
      </p:sp>
      <p:pic>
        <p:nvPicPr>
          <p:cNvPr id="20"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911025" y="4439558"/>
            <a:ext cx="881794" cy="127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54"/>
          <p:cNvSpPr txBox="1">
            <a:spLocks noChangeArrowheads="1"/>
          </p:cNvSpPr>
          <p:nvPr/>
        </p:nvSpPr>
        <p:spPr bwMode="auto">
          <a:xfrm>
            <a:off x="5936802" y="5715000"/>
            <a:ext cx="2902398"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Brian Mast R-18</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202.225.3026, 2182 Rayburn</a:t>
            </a:r>
          </a:p>
          <a:p>
            <a:pPr algn="ctr">
              <a:defRPr/>
            </a:pPr>
            <a:r>
              <a:rPr lang="en-US" sz="1400" dirty="0" smtClean="0"/>
              <a:t>Foreign Affairs; </a:t>
            </a:r>
            <a:br>
              <a:rPr lang="en-US" sz="1400" dirty="0" smtClean="0"/>
            </a:br>
            <a:r>
              <a:rPr lang="en-US" sz="1400" dirty="0" smtClean="0"/>
              <a:t>Transportation &amp; Infrastructure </a:t>
            </a:r>
            <a:endParaRPr lang="en-US" sz="1400" dirty="0"/>
          </a:p>
        </p:txBody>
      </p:sp>
    </p:spTree>
    <p:extLst>
      <p:ext uri="{BB962C8B-B14F-4D97-AF65-F5344CB8AC3E}">
        <p14:creationId xmlns:p14="http://schemas.microsoft.com/office/powerpoint/2010/main" val="2488070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78901"/>
            <a:ext cx="8229600" cy="4998099"/>
          </a:xfrm>
        </p:spPr>
        <p:txBody>
          <a:bodyPr>
            <a:normAutofit/>
          </a:bodyPr>
          <a:lstStyle/>
          <a:p>
            <a:pPr marL="0" indent="0" algn="ctr">
              <a:buNone/>
            </a:pPr>
            <a:r>
              <a:rPr lang="en-US" sz="3600" b="1" dirty="0" smtClean="0"/>
              <a:t>Florida Representatives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9"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0522" y="2156787"/>
            <a:ext cx="958356" cy="12139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86201" y="2024905"/>
            <a:ext cx="1002367" cy="137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24013" y="2112243"/>
            <a:ext cx="874901" cy="1198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838201" y="4439558"/>
            <a:ext cx="916325" cy="125570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809778" y="4439558"/>
            <a:ext cx="898353" cy="12310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2"/>
          <p:cNvSpPr txBox="1">
            <a:spLocks noChangeArrowheads="1"/>
          </p:cNvSpPr>
          <p:nvPr/>
        </p:nvSpPr>
        <p:spPr bwMode="auto">
          <a:xfrm>
            <a:off x="152400" y="3352800"/>
            <a:ext cx="2514600"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Francis Rooney R-19</a:t>
            </a:r>
            <a:r>
              <a:rPr lang="en-US" altLang="en-US" sz="1400" b="1" baseline="30000" dirty="0" smtClean="0">
                <a:latin typeface="+mj-lt"/>
              </a:rPr>
              <a:t>th</a:t>
            </a:r>
            <a:r>
              <a:rPr lang="en-US" altLang="en-US" sz="1400" b="1" dirty="0" smtClean="0">
                <a:latin typeface="+mj-lt"/>
              </a:rPr>
              <a:t> </a:t>
            </a:r>
            <a:endParaRPr lang="en-US" altLang="en-US" sz="1400" dirty="0" smtClean="0"/>
          </a:p>
          <a:p>
            <a:pPr algn="ctr">
              <a:defRPr/>
            </a:pPr>
            <a:r>
              <a:rPr lang="en-US" sz="1400" dirty="0" smtClean="0"/>
              <a:t>202.225.2536, 120 Cannon</a:t>
            </a:r>
            <a:endParaRPr lang="en-US" altLang="en-US" sz="1400" dirty="0" smtClean="0"/>
          </a:p>
          <a:p>
            <a:pPr algn="ctr"/>
            <a:r>
              <a:rPr lang="en-US" sz="1400" dirty="0" smtClean="0"/>
              <a:t>Education &amp; the Workforce; </a:t>
            </a:r>
            <a:r>
              <a:rPr lang="en-US" sz="1400" dirty="0"/>
              <a:t/>
            </a:r>
            <a:br>
              <a:rPr lang="en-US" sz="1400" dirty="0"/>
            </a:br>
            <a:r>
              <a:rPr lang="en-US" sz="1400" dirty="0" smtClean="0"/>
              <a:t>Foreign Affairs; Joint Economic</a:t>
            </a:r>
            <a:endParaRPr lang="en-US" altLang="en-US" sz="1400" dirty="0"/>
          </a:p>
        </p:txBody>
      </p:sp>
      <p:sp>
        <p:nvSpPr>
          <p:cNvPr id="16" name="TextBox 53"/>
          <p:cNvSpPr txBox="1">
            <a:spLocks noChangeArrowheads="1"/>
          </p:cNvSpPr>
          <p:nvPr/>
        </p:nvSpPr>
        <p:spPr bwMode="auto">
          <a:xfrm>
            <a:off x="3200400" y="3370704"/>
            <a:ext cx="25908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Alcee Hastings D-20</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202.225.1313, 2353 Rayburn</a:t>
            </a:r>
          </a:p>
          <a:p>
            <a:pPr algn="ctr">
              <a:defRPr/>
            </a:pPr>
            <a:r>
              <a:rPr lang="en-US" sz="1400" dirty="0" smtClean="0"/>
              <a:t>Rules</a:t>
            </a:r>
            <a:endParaRPr lang="en-US" altLang="en-US" sz="1400" dirty="0" smtClean="0"/>
          </a:p>
        </p:txBody>
      </p:sp>
      <p:sp>
        <p:nvSpPr>
          <p:cNvPr id="17" name="TextBox 54"/>
          <p:cNvSpPr txBox="1">
            <a:spLocks noChangeArrowheads="1"/>
          </p:cNvSpPr>
          <p:nvPr/>
        </p:nvSpPr>
        <p:spPr bwMode="auto">
          <a:xfrm>
            <a:off x="6019800" y="3296217"/>
            <a:ext cx="2713021"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Lois Frankel D-21</a:t>
            </a:r>
            <a:r>
              <a:rPr lang="en-US" altLang="en-US" sz="1400" b="1" baseline="30000" dirty="0" smtClean="0">
                <a:latin typeface="+mj-lt"/>
              </a:rPr>
              <a:t>st</a:t>
            </a:r>
            <a:r>
              <a:rPr lang="en-US" altLang="en-US" sz="1400" b="1" dirty="0" smtClean="0">
                <a:latin typeface="+mj-lt"/>
              </a:rPr>
              <a:t> </a:t>
            </a:r>
          </a:p>
          <a:p>
            <a:pPr algn="ctr">
              <a:defRPr/>
            </a:pPr>
            <a:r>
              <a:rPr lang="en-US" sz="1400" dirty="0" smtClean="0"/>
              <a:t>202.225.9890, 1037 Longworth</a:t>
            </a:r>
            <a:endParaRPr lang="en-US" altLang="en-US" sz="1400" dirty="0" smtClean="0"/>
          </a:p>
          <a:p>
            <a:pPr algn="ctr">
              <a:defRPr/>
            </a:pPr>
            <a:r>
              <a:rPr lang="en-US" sz="1400" dirty="0"/>
              <a:t>Foreign </a:t>
            </a:r>
            <a:r>
              <a:rPr lang="en-US" sz="1400" dirty="0" smtClean="0"/>
              <a:t>Affairs; </a:t>
            </a:r>
            <a:br>
              <a:rPr lang="en-US" sz="1400" dirty="0" smtClean="0"/>
            </a:br>
            <a:r>
              <a:rPr lang="en-US" sz="1400" dirty="0" smtClean="0"/>
              <a:t>Transportation &amp; Infrastructure </a:t>
            </a:r>
            <a:endParaRPr lang="en-US" sz="1400" dirty="0"/>
          </a:p>
        </p:txBody>
      </p:sp>
      <p:sp>
        <p:nvSpPr>
          <p:cNvPr id="18" name="TextBox 54"/>
          <p:cNvSpPr txBox="1">
            <a:spLocks noChangeArrowheads="1"/>
          </p:cNvSpPr>
          <p:nvPr/>
        </p:nvSpPr>
        <p:spPr bwMode="auto">
          <a:xfrm>
            <a:off x="152400" y="5715000"/>
            <a:ext cx="26670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Ted </a:t>
            </a:r>
            <a:r>
              <a:rPr lang="en-US" altLang="en-US" sz="1400" b="1" dirty="0" err="1" smtClean="0">
                <a:latin typeface="+mj-lt"/>
              </a:rPr>
              <a:t>Deutch</a:t>
            </a:r>
            <a:r>
              <a:rPr lang="en-US" altLang="en-US" sz="1400" b="1" dirty="0" smtClean="0">
                <a:latin typeface="+mj-lt"/>
              </a:rPr>
              <a:t> D-22</a:t>
            </a:r>
            <a:r>
              <a:rPr lang="en-US" altLang="en-US" sz="1400" b="1" baseline="30000" dirty="0" smtClean="0">
                <a:latin typeface="+mj-lt"/>
              </a:rPr>
              <a:t>nd</a:t>
            </a:r>
            <a:r>
              <a:rPr lang="en-US" altLang="en-US" sz="1400" b="1" dirty="0" smtClean="0">
                <a:latin typeface="+mj-lt"/>
              </a:rPr>
              <a:t> </a:t>
            </a:r>
          </a:p>
          <a:p>
            <a:pPr algn="ctr">
              <a:defRPr/>
            </a:pPr>
            <a:r>
              <a:rPr lang="en-US" sz="1400" dirty="0" smtClean="0"/>
              <a:t>202.225.3001, 2447 Rayburn</a:t>
            </a:r>
            <a:endParaRPr lang="en-US" altLang="en-US" sz="1400" b="1" dirty="0" smtClean="0">
              <a:latin typeface="+mj-lt"/>
            </a:endParaRPr>
          </a:p>
          <a:p>
            <a:pPr algn="ctr">
              <a:defRPr/>
            </a:pPr>
            <a:r>
              <a:rPr lang="en-US" sz="1400" dirty="0" smtClean="0"/>
              <a:t>Ethics; Foreign Affairs; Judiciary</a:t>
            </a:r>
            <a:endParaRPr lang="en-US" sz="1400" dirty="0"/>
          </a:p>
        </p:txBody>
      </p:sp>
      <p:sp>
        <p:nvSpPr>
          <p:cNvPr id="19" name="TextBox 54"/>
          <p:cNvSpPr txBox="1">
            <a:spLocks noChangeArrowheads="1"/>
          </p:cNvSpPr>
          <p:nvPr/>
        </p:nvSpPr>
        <p:spPr bwMode="auto">
          <a:xfrm>
            <a:off x="2971800" y="5638800"/>
            <a:ext cx="27432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Debbie Wasserman Schultz D-23</a:t>
            </a:r>
            <a:r>
              <a:rPr lang="en-US" altLang="en-US" sz="1400" b="1" baseline="30000" dirty="0" smtClean="0">
                <a:latin typeface="+mj-lt"/>
              </a:rPr>
              <a:t>rd</a:t>
            </a:r>
            <a:r>
              <a:rPr lang="en-US" altLang="en-US" sz="1400" b="1" dirty="0" smtClean="0">
                <a:latin typeface="+mj-lt"/>
              </a:rPr>
              <a:t> </a:t>
            </a:r>
            <a:endParaRPr lang="en-US" altLang="en-US" sz="1400" b="1" baseline="30000" dirty="0" smtClean="0">
              <a:latin typeface="+mj-lt"/>
            </a:endParaRPr>
          </a:p>
          <a:p>
            <a:pPr algn="ctr">
              <a:defRPr/>
            </a:pPr>
            <a:r>
              <a:rPr lang="en-US" sz="1400" dirty="0" smtClean="0"/>
              <a:t>202.225.7931, 1114 Longworth</a:t>
            </a:r>
          </a:p>
          <a:p>
            <a:pPr algn="ctr">
              <a:defRPr/>
            </a:pPr>
            <a:r>
              <a:rPr lang="en-US" sz="1400" dirty="0" smtClean="0"/>
              <a:t>Appropriations; Budget</a:t>
            </a:r>
            <a:endParaRPr lang="en-US" altLang="en-US" sz="1400" dirty="0" smtClean="0"/>
          </a:p>
        </p:txBody>
      </p:sp>
      <p:pic>
        <p:nvPicPr>
          <p:cNvPr id="20"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auto">
          <a:xfrm>
            <a:off x="6765310" y="4419601"/>
            <a:ext cx="930888" cy="12756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54"/>
          <p:cNvSpPr txBox="1">
            <a:spLocks noChangeArrowheads="1"/>
          </p:cNvSpPr>
          <p:nvPr/>
        </p:nvSpPr>
        <p:spPr bwMode="auto">
          <a:xfrm>
            <a:off x="5936802" y="5715000"/>
            <a:ext cx="2902398"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Frederica Wilson D-24</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202.225.4506, 2445 Rayburn</a:t>
            </a:r>
          </a:p>
          <a:p>
            <a:pPr algn="ctr">
              <a:defRPr/>
            </a:pPr>
            <a:r>
              <a:rPr lang="en-US" sz="1400" dirty="0" smtClean="0"/>
              <a:t>Education &amp; the Workforce; </a:t>
            </a:r>
            <a:br>
              <a:rPr lang="en-US" sz="1400" dirty="0" smtClean="0"/>
            </a:br>
            <a:r>
              <a:rPr lang="en-US" sz="1400" dirty="0" smtClean="0"/>
              <a:t>Transportation &amp; Infrastructure</a:t>
            </a:r>
            <a:endParaRPr lang="en-US" sz="1400" dirty="0"/>
          </a:p>
        </p:txBody>
      </p:sp>
    </p:spTree>
    <p:extLst>
      <p:ext uri="{BB962C8B-B14F-4D97-AF65-F5344CB8AC3E}">
        <p14:creationId xmlns:p14="http://schemas.microsoft.com/office/powerpoint/2010/main" val="144512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478901"/>
            <a:ext cx="8229600" cy="4998099"/>
          </a:xfrm>
        </p:spPr>
        <p:txBody>
          <a:bodyPr>
            <a:normAutofit/>
          </a:bodyPr>
          <a:lstStyle/>
          <a:p>
            <a:pPr marL="0" indent="0" algn="ctr">
              <a:buNone/>
            </a:pPr>
            <a:r>
              <a:rPr lang="en-US" sz="3600" b="1" dirty="0" smtClean="0"/>
              <a:t>Florida Representatives</a:t>
            </a:r>
          </a:p>
          <a:p>
            <a:pPr marL="457200" lvl="1" indent="0">
              <a:buNone/>
            </a:pPr>
            <a:endParaRPr lang="en-US" dirty="0" smtClean="0"/>
          </a:p>
          <a:p>
            <a:pPr marL="0" indent="0">
              <a:buNone/>
            </a:pPr>
            <a:endParaRPr lang="en-US" sz="36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9" name="Picture 2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2000" y="2057401"/>
            <a:ext cx="958356" cy="13133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33800" y="3563516"/>
            <a:ext cx="1002367" cy="1373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38859" y="2114583"/>
            <a:ext cx="874901" cy="1198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22"/>
          <p:cNvSpPr txBox="1">
            <a:spLocks noChangeArrowheads="1"/>
          </p:cNvSpPr>
          <p:nvPr/>
        </p:nvSpPr>
        <p:spPr bwMode="auto">
          <a:xfrm>
            <a:off x="152400" y="3352800"/>
            <a:ext cx="25146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Mario Diaz-Balart R-25</a:t>
            </a:r>
            <a:r>
              <a:rPr lang="en-US" altLang="en-US" sz="1400" b="1" baseline="30000" dirty="0" smtClean="0">
                <a:latin typeface="+mj-lt"/>
              </a:rPr>
              <a:t>th</a:t>
            </a:r>
            <a:r>
              <a:rPr lang="en-US" altLang="en-US" sz="1400" b="1" dirty="0" smtClean="0">
                <a:latin typeface="+mj-lt"/>
              </a:rPr>
              <a:t> </a:t>
            </a:r>
            <a:endParaRPr lang="en-US" altLang="en-US" sz="1400" dirty="0" smtClean="0"/>
          </a:p>
          <a:p>
            <a:pPr algn="ctr">
              <a:defRPr/>
            </a:pPr>
            <a:r>
              <a:rPr lang="en-US" sz="1400" dirty="0" smtClean="0"/>
              <a:t>202.225.4211, 440 Cannon</a:t>
            </a:r>
            <a:endParaRPr lang="en-US" altLang="en-US" sz="1400" dirty="0" smtClean="0"/>
          </a:p>
          <a:p>
            <a:pPr algn="ctr"/>
            <a:r>
              <a:rPr lang="en-US" sz="1400" dirty="0" smtClean="0"/>
              <a:t>Appropriations; Budget</a:t>
            </a:r>
            <a:endParaRPr lang="en-US" altLang="en-US" sz="1400" dirty="0"/>
          </a:p>
        </p:txBody>
      </p:sp>
      <p:sp>
        <p:nvSpPr>
          <p:cNvPr id="16" name="TextBox 53"/>
          <p:cNvSpPr txBox="1">
            <a:spLocks noChangeArrowheads="1"/>
          </p:cNvSpPr>
          <p:nvPr/>
        </p:nvSpPr>
        <p:spPr bwMode="auto">
          <a:xfrm>
            <a:off x="2971800" y="4953000"/>
            <a:ext cx="2590800" cy="738664"/>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smtClean="0">
                <a:latin typeface="+mj-lt"/>
              </a:rPr>
              <a:t>Carolos </a:t>
            </a:r>
            <a:r>
              <a:rPr lang="en-US" altLang="en-US" sz="1400" b="1" dirty="0" err="1" smtClean="0">
                <a:latin typeface="+mj-lt"/>
              </a:rPr>
              <a:t>Curbelo</a:t>
            </a:r>
            <a:r>
              <a:rPr lang="en-US" altLang="en-US" sz="1400" b="1" dirty="0" smtClean="0">
                <a:latin typeface="+mj-lt"/>
              </a:rPr>
              <a:t> R-26</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202.225.2778, 1404 Longworth</a:t>
            </a:r>
          </a:p>
          <a:p>
            <a:pPr algn="ctr">
              <a:defRPr/>
            </a:pPr>
            <a:r>
              <a:rPr lang="en-US" sz="1400" dirty="0" smtClean="0"/>
              <a:t>Ways &amp; Means</a:t>
            </a:r>
            <a:endParaRPr lang="en-US" altLang="en-US" sz="1400" dirty="0" smtClean="0"/>
          </a:p>
        </p:txBody>
      </p:sp>
      <p:sp>
        <p:nvSpPr>
          <p:cNvPr id="17" name="TextBox 54"/>
          <p:cNvSpPr txBox="1">
            <a:spLocks noChangeArrowheads="1"/>
          </p:cNvSpPr>
          <p:nvPr/>
        </p:nvSpPr>
        <p:spPr bwMode="auto">
          <a:xfrm>
            <a:off x="6019800" y="3296217"/>
            <a:ext cx="2713021" cy="954107"/>
          </a:xfrm>
          <a:prstGeom prst="rect">
            <a:avLst/>
          </a:prstGeom>
          <a:solidFill>
            <a:srgbClr val="AED0EE"/>
          </a:solidFill>
          <a:ln>
            <a:noFill/>
          </a:ln>
          <a:extLst/>
        </p:spPr>
        <p:txBody>
          <a:bodyPr wrap="square">
            <a:spAutoFit/>
          </a:bodyPr>
          <a:lstStyle>
            <a:lvl1pPr>
              <a:defRPr>
                <a:solidFill>
                  <a:schemeClr val="tx1"/>
                </a:solidFill>
                <a:latin typeface="Calibri Light" panose="020F0302020204030204" pitchFamily="34" charset="0"/>
                <a:ea typeface="MS PGothic" panose="020B0600070205080204" pitchFamily="34" charset="-128"/>
              </a:defRPr>
            </a:lvl1pPr>
            <a:lvl2pPr marL="742950" indent="-285750">
              <a:defRPr>
                <a:solidFill>
                  <a:schemeClr val="tx1"/>
                </a:solidFill>
                <a:latin typeface="Calibri Light" panose="020F0302020204030204" pitchFamily="34" charset="0"/>
                <a:ea typeface="MS PGothic" panose="020B0600070205080204" pitchFamily="34" charset="-128"/>
              </a:defRPr>
            </a:lvl2pPr>
            <a:lvl3pPr marL="1143000" indent="-228600">
              <a:defRPr>
                <a:solidFill>
                  <a:schemeClr val="tx1"/>
                </a:solidFill>
                <a:latin typeface="Calibri Light" panose="020F0302020204030204" pitchFamily="34" charset="0"/>
                <a:ea typeface="MS PGothic" panose="020B0600070205080204" pitchFamily="34" charset="-128"/>
              </a:defRPr>
            </a:lvl3pPr>
            <a:lvl4pPr marL="1600200" indent="-228600">
              <a:defRPr>
                <a:solidFill>
                  <a:schemeClr val="tx1"/>
                </a:solidFill>
                <a:latin typeface="Calibri Light" panose="020F0302020204030204" pitchFamily="34" charset="0"/>
                <a:ea typeface="MS PGothic" panose="020B0600070205080204" pitchFamily="34" charset="-128"/>
              </a:defRPr>
            </a:lvl4pPr>
            <a:lvl5pPr marL="2057400" indent="-228600">
              <a:defRPr>
                <a:solidFill>
                  <a:schemeClr val="tx1"/>
                </a:solidFill>
                <a:latin typeface="Calibri Light" panose="020F03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MS PGothic" panose="020B0600070205080204" pitchFamily="34" charset="-128"/>
              </a:defRPr>
            </a:lvl9pPr>
          </a:lstStyle>
          <a:p>
            <a:pPr algn="ctr">
              <a:defRPr/>
            </a:pPr>
            <a:r>
              <a:rPr lang="en-US" altLang="en-US" sz="1400" b="1" dirty="0" err="1" smtClean="0">
                <a:latin typeface="+mj-lt"/>
              </a:rPr>
              <a:t>Ilena</a:t>
            </a:r>
            <a:r>
              <a:rPr lang="en-US" altLang="en-US" sz="1400" b="1" dirty="0" smtClean="0">
                <a:latin typeface="+mj-lt"/>
              </a:rPr>
              <a:t> Ros-Lehtinen R-27</a:t>
            </a:r>
            <a:r>
              <a:rPr lang="en-US" altLang="en-US" sz="1400" b="1" baseline="30000" dirty="0" smtClean="0">
                <a:latin typeface="+mj-lt"/>
              </a:rPr>
              <a:t>th</a:t>
            </a:r>
            <a:r>
              <a:rPr lang="en-US" altLang="en-US" sz="1400" b="1" dirty="0" smtClean="0">
                <a:latin typeface="+mj-lt"/>
              </a:rPr>
              <a:t> </a:t>
            </a:r>
          </a:p>
          <a:p>
            <a:pPr algn="ctr">
              <a:defRPr/>
            </a:pPr>
            <a:r>
              <a:rPr lang="en-US" sz="1400" dirty="0" smtClean="0"/>
              <a:t>202.225.3931, 2206 Rayburn</a:t>
            </a:r>
            <a:endParaRPr lang="en-US" altLang="en-US" sz="1400" dirty="0" smtClean="0"/>
          </a:p>
          <a:p>
            <a:pPr algn="ctr">
              <a:defRPr/>
            </a:pPr>
            <a:r>
              <a:rPr lang="en-US" sz="1400" dirty="0"/>
              <a:t>Foreign </a:t>
            </a:r>
            <a:r>
              <a:rPr lang="en-US" sz="1400" dirty="0" smtClean="0"/>
              <a:t>Affairs; </a:t>
            </a:r>
            <a:br>
              <a:rPr lang="en-US" sz="1400" dirty="0" smtClean="0"/>
            </a:br>
            <a:r>
              <a:rPr lang="en-US" sz="1400" dirty="0" smtClean="0"/>
              <a:t>Select Intelligence</a:t>
            </a:r>
            <a:endParaRPr lang="en-US" sz="1400" dirty="0"/>
          </a:p>
        </p:txBody>
      </p:sp>
    </p:spTree>
    <p:extLst>
      <p:ext uri="{BB962C8B-B14F-4D97-AF65-F5344CB8AC3E}">
        <p14:creationId xmlns:p14="http://schemas.microsoft.com/office/powerpoint/2010/main" val="240539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graphicFrame>
        <p:nvGraphicFramePr>
          <p:cNvPr id="9" name="Chart 8"/>
          <p:cNvGraphicFramePr/>
          <p:nvPr>
            <p:extLst>
              <p:ext uri="{D42A27DB-BD31-4B8C-83A1-F6EECF244321}">
                <p14:modId xmlns:p14="http://schemas.microsoft.com/office/powerpoint/2010/main" val="1595251373"/>
              </p:ext>
            </p:extLst>
          </p:nvPr>
        </p:nvGraphicFramePr>
        <p:xfrm>
          <a:off x="54660" y="1295400"/>
          <a:ext cx="9034679" cy="4974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125417" y="6257139"/>
            <a:ext cx="8784771" cy="461665"/>
          </a:xfrm>
          <a:prstGeom prst="rect">
            <a:avLst/>
          </a:prstGeom>
          <a:noFill/>
        </p:spPr>
        <p:txBody>
          <a:bodyPr wrap="square" rtlCol="0">
            <a:spAutoFit/>
          </a:bodyPr>
          <a:lstStyle/>
          <a:p>
            <a:r>
              <a:rPr lang="en-US" sz="1200" i="1" dirty="0" smtClean="0"/>
              <a:t>Note: Dentistry was adjusted to remove the average undergraduate debt of $30,100 according to </a:t>
            </a:r>
          </a:p>
          <a:p>
            <a:r>
              <a:rPr lang="en-US" sz="1200" i="1" dirty="0" smtClean="0"/>
              <a:t>The </a:t>
            </a:r>
            <a:r>
              <a:rPr lang="en-US" sz="1200" i="1" dirty="0"/>
              <a:t>Institute of College Access and </a:t>
            </a:r>
            <a:r>
              <a:rPr lang="en-US" sz="1200" i="1" dirty="0" smtClean="0"/>
              <a:t>Success Student Debt and the Class of 2015, 11</a:t>
            </a:r>
            <a:r>
              <a:rPr lang="en-US" sz="1200" i="1" baseline="30000" dirty="0" smtClean="0"/>
              <a:t>th</a:t>
            </a:r>
            <a:r>
              <a:rPr lang="en-US" sz="1200" i="1" dirty="0" smtClean="0"/>
              <a:t> Annual Report.</a:t>
            </a:r>
            <a:endParaRPr lang="en-US" sz="1200" i="1" dirty="0"/>
          </a:p>
        </p:txBody>
      </p:sp>
    </p:spTree>
    <p:extLst>
      <p:ext uri="{BB962C8B-B14F-4D97-AF65-F5344CB8AC3E}">
        <p14:creationId xmlns:p14="http://schemas.microsoft.com/office/powerpoint/2010/main" val="2659715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pPr marL="0" indent="0" algn="ctr">
              <a:buNone/>
            </a:pPr>
            <a:r>
              <a:rPr lang="en-US" sz="3600" b="1" dirty="0" smtClean="0"/>
              <a:t>Higher Education Act Reauthorization</a:t>
            </a:r>
            <a:r>
              <a:rPr lang="en-US" dirty="0" smtClean="0"/>
              <a:t> </a:t>
            </a:r>
          </a:p>
          <a:p>
            <a:r>
              <a:rPr lang="en-US" dirty="0" smtClean="0"/>
              <a:t>HEA signed by LBJ Nov. 8, 1965</a:t>
            </a:r>
          </a:p>
          <a:p>
            <a:r>
              <a:rPr lang="en-US" dirty="0" smtClean="0"/>
              <a:t>Current HEA expired in 2013</a:t>
            </a:r>
          </a:p>
          <a:p>
            <a:r>
              <a:rPr lang="en-US" dirty="0" smtClean="0"/>
              <a:t>Sweeping federal law </a:t>
            </a:r>
            <a:r>
              <a:rPr lang="en-US" dirty="0"/>
              <a:t>that </a:t>
            </a:r>
            <a:r>
              <a:rPr lang="en-US" dirty="0" smtClean="0"/>
              <a:t/>
            </a:r>
            <a:br>
              <a:rPr lang="en-US" dirty="0" smtClean="0"/>
            </a:br>
            <a:r>
              <a:rPr lang="en-US" dirty="0" smtClean="0"/>
              <a:t>includes </a:t>
            </a:r>
            <a:r>
              <a:rPr lang="en-US" dirty="0"/>
              <a:t>the entire </a:t>
            </a:r>
            <a:r>
              <a:rPr lang="en-US" dirty="0" smtClean="0"/>
              <a:t>federal </a:t>
            </a:r>
            <a:br>
              <a:rPr lang="en-US" dirty="0" smtClean="0"/>
            </a:br>
            <a:r>
              <a:rPr lang="en-US" dirty="0" smtClean="0"/>
              <a:t>student loan </a:t>
            </a:r>
            <a:r>
              <a:rPr lang="en-US" dirty="0"/>
              <a:t>system, </a:t>
            </a:r>
            <a:r>
              <a:rPr lang="en-US" dirty="0" smtClean="0"/>
              <a:t>Pell</a:t>
            </a:r>
            <a:br>
              <a:rPr lang="en-US" dirty="0" smtClean="0"/>
            </a:br>
            <a:r>
              <a:rPr lang="en-US" dirty="0" smtClean="0"/>
              <a:t>Grants, teacher-preparation</a:t>
            </a:r>
            <a:br>
              <a:rPr lang="en-US" dirty="0" smtClean="0"/>
            </a:br>
            <a:r>
              <a:rPr lang="en-US" dirty="0" smtClean="0"/>
              <a:t>provisions</a:t>
            </a:r>
            <a:r>
              <a:rPr lang="en-US" dirty="0"/>
              <a:t>, and various programs that help disadvantaged students access higher education.</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590800"/>
            <a:ext cx="3142869"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40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600200"/>
            <a:ext cx="8610600" cy="4800600"/>
          </a:xfrm>
        </p:spPr>
        <p:txBody>
          <a:bodyPr>
            <a:normAutofit fontScale="92500"/>
          </a:bodyPr>
          <a:lstStyle/>
          <a:p>
            <a:r>
              <a:rPr lang="en-US" dirty="0" smtClean="0"/>
              <a:t>115</a:t>
            </a:r>
            <a:r>
              <a:rPr lang="en-US" baseline="30000" dirty="0" smtClean="0"/>
              <a:t>th</a:t>
            </a:r>
            <a:r>
              <a:rPr lang="en-US" dirty="0" smtClean="0"/>
              <a:t> Congress runs two years (Jan. ‘17 – Dec. ‘18) </a:t>
            </a:r>
          </a:p>
          <a:p>
            <a:r>
              <a:rPr lang="en-US" dirty="0" smtClean="0"/>
              <a:t>First session has a congested legislative calendar</a:t>
            </a:r>
          </a:p>
          <a:p>
            <a:pPr lvl="1"/>
            <a:r>
              <a:rPr lang="en-US" altLang="en-US" sz="2600" dirty="0" smtClean="0"/>
              <a:t>Senate in session for 182 days (in Washington)</a:t>
            </a:r>
          </a:p>
          <a:p>
            <a:pPr lvl="1"/>
            <a:r>
              <a:rPr lang="en-US" altLang="en-US" sz="2600" dirty="0" smtClean="0"/>
              <a:t>House is session 145 days (in Washington)</a:t>
            </a:r>
          </a:p>
          <a:p>
            <a:pPr lvl="1"/>
            <a:r>
              <a:rPr lang="en-US" altLang="en-US" sz="2600" dirty="0" smtClean="0"/>
              <a:t>Overlap scheduled just 139 days</a:t>
            </a:r>
            <a:endParaRPr lang="en-US" sz="2600" dirty="0" smtClean="0"/>
          </a:p>
          <a:p>
            <a:r>
              <a:rPr lang="en-US" dirty="0" smtClean="0"/>
              <a:t>First 6 months:</a:t>
            </a:r>
          </a:p>
          <a:p>
            <a:pPr lvl="1"/>
            <a:r>
              <a:rPr lang="en-US" sz="2600" dirty="0" smtClean="0"/>
              <a:t>Confirmation hearings &amp; Supreme Court nominee</a:t>
            </a:r>
          </a:p>
          <a:p>
            <a:pPr lvl="1"/>
            <a:r>
              <a:rPr lang="en-US" sz="2600" dirty="0" smtClean="0"/>
              <a:t>Budget and appropriations matters</a:t>
            </a:r>
          </a:p>
          <a:p>
            <a:pPr lvl="1"/>
            <a:r>
              <a:rPr lang="en-US" sz="2600" dirty="0" smtClean="0"/>
              <a:t>Health care fight</a:t>
            </a:r>
            <a:endParaRPr lang="en-US" sz="2600" dirty="0"/>
          </a:p>
          <a:p>
            <a:pPr lvl="1"/>
            <a:r>
              <a:rPr lang="en-US" sz="2600" dirty="0" smtClean="0"/>
              <a:t>Reform the tax code</a:t>
            </a:r>
            <a:endParaRPr lang="en-US" sz="3200" dirty="0" smtClean="0"/>
          </a:p>
          <a:p>
            <a:pPr marL="0" indent="0" algn="ctr">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2420309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4525963"/>
          </a:xfrm>
        </p:spPr>
        <p:txBody>
          <a:bodyPr>
            <a:normAutofit/>
          </a:bodyPr>
          <a:lstStyle/>
          <a:p>
            <a:pPr marL="0" indent="0">
              <a:buNone/>
            </a:pPr>
            <a:r>
              <a:rPr lang="en-US" sz="3600" b="1" dirty="0" smtClean="0"/>
              <a:t>Federal Student Aid</a:t>
            </a:r>
          </a:p>
          <a:p>
            <a:r>
              <a:rPr lang="en-US" dirty="0" smtClean="0"/>
              <a:t>$140-B annually in aid (Stafford,</a:t>
            </a:r>
            <a:br>
              <a:rPr lang="en-US" dirty="0" smtClean="0"/>
            </a:br>
            <a:r>
              <a:rPr lang="en-US" dirty="0" smtClean="0"/>
              <a:t>Perkins, </a:t>
            </a:r>
            <a:r>
              <a:rPr lang="en-US" dirty="0" err="1" smtClean="0"/>
              <a:t>GradPLUS</a:t>
            </a:r>
            <a:r>
              <a:rPr lang="en-US" dirty="0" smtClean="0"/>
              <a:t>, Pell, etc.)</a:t>
            </a:r>
          </a:p>
          <a:p>
            <a:r>
              <a:rPr lang="en-US" dirty="0" smtClean="0"/>
              <a:t>2016, $1.3-T portfolio </a:t>
            </a:r>
            <a:br>
              <a:rPr lang="en-US" dirty="0" smtClean="0"/>
            </a:br>
            <a:r>
              <a:rPr lang="en-US" dirty="0" smtClean="0"/>
              <a:t>covering 41+ million borrowers</a:t>
            </a:r>
          </a:p>
          <a:p>
            <a:r>
              <a:rPr lang="en-US" dirty="0" smtClean="0"/>
              <a:t>In 2016, 1 in 4 borrowers in </a:t>
            </a:r>
            <a:br>
              <a:rPr lang="en-US" dirty="0" smtClean="0"/>
            </a:br>
            <a:r>
              <a:rPr lang="en-US" dirty="0" smtClean="0"/>
              <a:t>default or struggling to </a:t>
            </a:r>
            <a:br>
              <a:rPr lang="en-US" dirty="0" smtClean="0"/>
            </a:br>
            <a:r>
              <a:rPr lang="en-US" dirty="0" smtClean="0"/>
              <a:t>repay their loans.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752600"/>
            <a:ext cx="5562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913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686800" cy="5029200"/>
          </a:xfrm>
        </p:spPr>
        <p:txBody>
          <a:bodyPr>
            <a:normAutofit/>
          </a:bodyPr>
          <a:lstStyle/>
          <a:p>
            <a:pPr marL="0" indent="0" algn="ctr">
              <a:buNone/>
            </a:pPr>
            <a:r>
              <a:rPr lang="en-US" sz="3600" b="1" dirty="0" smtClean="0"/>
              <a:t>Primary Federal Student Loans</a:t>
            </a:r>
          </a:p>
          <a:p>
            <a:r>
              <a:rPr lang="en-US" dirty="0" smtClean="0"/>
              <a:t>Direct Stafford Sub Loans and Unsub</a:t>
            </a:r>
            <a:br>
              <a:rPr lang="en-US" dirty="0" smtClean="0"/>
            </a:br>
            <a:r>
              <a:rPr lang="en-US" sz="2500" dirty="0" smtClean="0">
                <a:solidFill>
                  <a:srgbClr val="FF0000"/>
                </a:solidFill>
              </a:rPr>
              <a:t>undergrads may borrow at 3.76%. Interest cap: 8.25%</a:t>
            </a:r>
          </a:p>
          <a:p>
            <a:r>
              <a:rPr lang="en-US" dirty="0" smtClean="0"/>
              <a:t>Direct Stafford Unsub Loans for grad-prof </a:t>
            </a:r>
            <a:br>
              <a:rPr lang="en-US" dirty="0" smtClean="0"/>
            </a:br>
            <a:r>
              <a:rPr lang="en-US" sz="2500" dirty="0" smtClean="0">
                <a:solidFill>
                  <a:srgbClr val="FF0000"/>
                </a:solidFill>
              </a:rPr>
              <a:t>Graduate &amp; Professional student may borrow at 5.31%. </a:t>
            </a:r>
            <a:br>
              <a:rPr lang="en-US" sz="2500" dirty="0" smtClean="0">
                <a:solidFill>
                  <a:srgbClr val="FF0000"/>
                </a:solidFill>
              </a:rPr>
            </a:br>
            <a:r>
              <a:rPr lang="en-US" sz="2500" dirty="0" smtClean="0">
                <a:solidFill>
                  <a:srgbClr val="FF0000"/>
                </a:solidFill>
              </a:rPr>
              <a:t>Interest cap: 9.5%. Annual: $47,167; Aggregate: $234,000</a:t>
            </a:r>
          </a:p>
          <a:p>
            <a:r>
              <a:rPr lang="en-US" dirty="0" smtClean="0"/>
              <a:t>Direct </a:t>
            </a:r>
            <a:r>
              <a:rPr lang="en-US" dirty="0" err="1" smtClean="0"/>
              <a:t>GradPLUS</a:t>
            </a:r>
            <a:r>
              <a:rPr lang="en-US" dirty="0"/>
              <a:t> </a:t>
            </a:r>
            <a:r>
              <a:rPr lang="en-US" sz="2500" dirty="0" smtClean="0">
                <a:solidFill>
                  <a:srgbClr val="FF0000"/>
                </a:solidFill>
              </a:rPr>
              <a:t>6.31% capped at 10.5%, </a:t>
            </a:r>
            <a:r>
              <a:rPr lang="en-US" sz="2800" dirty="0">
                <a:solidFill>
                  <a:srgbClr val="FF0000"/>
                </a:solidFill>
              </a:rPr>
              <a:t> </a:t>
            </a:r>
            <a:r>
              <a:rPr lang="en-US" sz="2500" dirty="0" smtClean="0">
                <a:solidFill>
                  <a:srgbClr val="FF0000"/>
                </a:solidFill>
              </a:rPr>
              <a:t>max </a:t>
            </a:r>
            <a:r>
              <a:rPr lang="en-US" sz="2500" dirty="0">
                <a:solidFill>
                  <a:srgbClr val="FF0000"/>
                </a:solidFill>
              </a:rPr>
              <a:t>loan amount is </a:t>
            </a:r>
            <a:r>
              <a:rPr lang="en-US" sz="2500" dirty="0" smtClean="0">
                <a:solidFill>
                  <a:srgbClr val="FF0000"/>
                </a:solidFill>
              </a:rPr>
              <a:t>COA </a:t>
            </a:r>
            <a:r>
              <a:rPr lang="en-US" sz="2500" dirty="0">
                <a:solidFill>
                  <a:srgbClr val="FF0000"/>
                </a:solidFill>
              </a:rPr>
              <a:t>(determined by the school) </a:t>
            </a:r>
            <a:r>
              <a:rPr lang="en-US" sz="2500" dirty="0" smtClean="0">
                <a:solidFill>
                  <a:srgbClr val="FF0000"/>
                </a:solidFill>
              </a:rPr>
              <a:t>- other </a:t>
            </a:r>
            <a:r>
              <a:rPr lang="en-US" sz="2500" dirty="0">
                <a:solidFill>
                  <a:srgbClr val="FF0000"/>
                </a:solidFill>
              </a:rPr>
              <a:t>financial </a:t>
            </a:r>
            <a:r>
              <a:rPr lang="en-US" sz="2500" dirty="0" smtClean="0">
                <a:solidFill>
                  <a:srgbClr val="FF0000"/>
                </a:solidFill>
              </a:rPr>
              <a:t>aid</a:t>
            </a:r>
          </a:p>
          <a:p>
            <a:r>
              <a:rPr lang="en-US" dirty="0" smtClean="0"/>
              <a:t>Federal Perkins </a:t>
            </a:r>
            <a:r>
              <a:rPr lang="en-US" sz="2500" dirty="0" smtClean="0">
                <a:solidFill>
                  <a:srgbClr val="FF0000"/>
                </a:solidFill>
              </a:rPr>
              <a:t>(5% fixed)</a:t>
            </a:r>
          </a:p>
          <a:p>
            <a:r>
              <a:rPr lang="en-US" sz="2800" dirty="0" smtClean="0"/>
              <a:t>Origination fees </a:t>
            </a:r>
            <a:r>
              <a:rPr lang="en-US" sz="2800" dirty="0" smtClean="0">
                <a:solidFill>
                  <a:srgbClr val="FF0000"/>
                </a:solidFill>
              </a:rPr>
              <a:t>(range 1.073% - 4.292%)</a:t>
            </a:r>
            <a:endParaRPr lang="en-US" sz="2400" dirty="0">
              <a:solidFill>
                <a:srgbClr val="FF0000"/>
              </a:solidFill>
            </a:endParaRPr>
          </a:p>
          <a:p>
            <a:endParaRPr lang="en-US" sz="2500" dirty="0" smtClean="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3649811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5105400"/>
          </a:xfrm>
        </p:spPr>
        <p:txBody>
          <a:bodyPr>
            <a:normAutofit fontScale="77500" lnSpcReduction="20000"/>
          </a:bodyPr>
          <a:lstStyle/>
          <a:p>
            <a:pPr marL="0" indent="0" algn="ctr">
              <a:buNone/>
            </a:pPr>
            <a:r>
              <a:rPr lang="en-US" sz="3600" b="1" dirty="0" smtClean="0"/>
              <a:t>Standard &amp; Income Driven Repayment Plans</a:t>
            </a:r>
          </a:p>
          <a:p>
            <a:r>
              <a:rPr lang="en-US" b="1" dirty="0" smtClean="0"/>
              <a:t>Standard Plan</a:t>
            </a:r>
            <a:r>
              <a:rPr lang="en-US" dirty="0" smtClean="0"/>
              <a:t> </a:t>
            </a:r>
            <a:r>
              <a:rPr lang="en-US" sz="2500" dirty="0" smtClean="0">
                <a:solidFill>
                  <a:srgbClr val="FF0000"/>
                </a:solidFill>
              </a:rPr>
              <a:t>(automatically enrolled in 10 years/120 monthly payments)</a:t>
            </a:r>
          </a:p>
          <a:p>
            <a:r>
              <a:rPr lang="en-US" b="1" dirty="0" smtClean="0"/>
              <a:t>Revised Pay As You Earn Plan  (REPAY)</a:t>
            </a:r>
          </a:p>
          <a:p>
            <a:pPr lvl="1"/>
            <a:r>
              <a:rPr lang="en-US" sz="2600" dirty="0" smtClean="0">
                <a:solidFill>
                  <a:srgbClr val="FF0000"/>
                </a:solidFill>
              </a:rPr>
              <a:t>any borrower with federal student loans </a:t>
            </a:r>
          </a:p>
          <a:p>
            <a:pPr lvl="1"/>
            <a:r>
              <a:rPr lang="en-US" sz="2500" dirty="0" smtClean="0">
                <a:solidFill>
                  <a:srgbClr val="FF0000"/>
                </a:solidFill>
              </a:rPr>
              <a:t>Undergrads: 10% of discretionary income for 20 years</a:t>
            </a:r>
          </a:p>
          <a:p>
            <a:pPr lvl="1"/>
            <a:r>
              <a:rPr lang="en-US" sz="2500" dirty="0" smtClean="0">
                <a:solidFill>
                  <a:srgbClr val="FF0000"/>
                </a:solidFill>
              </a:rPr>
              <a:t>Grads: 12% of discretionary income for 25 years</a:t>
            </a:r>
          </a:p>
          <a:p>
            <a:pPr lvl="1"/>
            <a:r>
              <a:rPr lang="en-US" sz="2500" dirty="0" smtClean="0">
                <a:solidFill>
                  <a:srgbClr val="FF0000"/>
                </a:solidFill>
              </a:rPr>
              <a:t>Married borrowers must use collective AGI </a:t>
            </a:r>
          </a:p>
          <a:p>
            <a:r>
              <a:rPr lang="en-US" b="1" dirty="0"/>
              <a:t>Income Contingent </a:t>
            </a:r>
            <a:endParaRPr lang="en-US" b="1" dirty="0" smtClean="0"/>
          </a:p>
          <a:p>
            <a:pPr lvl="1"/>
            <a:r>
              <a:rPr lang="en-US" sz="2600" dirty="0" smtClean="0">
                <a:solidFill>
                  <a:srgbClr val="FF0000"/>
                </a:solidFill>
              </a:rPr>
              <a:t>any </a:t>
            </a:r>
            <a:r>
              <a:rPr lang="en-US" sz="2600" dirty="0">
                <a:solidFill>
                  <a:srgbClr val="FF0000"/>
                </a:solidFill>
              </a:rPr>
              <a:t>borrower with federal student loans</a:t>
            </a:r>
          </a:p>
          <a:p>
            <a:pPr lvl="1"/>
            <a:r>
              <a:rPr lang="en-US" sz="2500" dirty="0">
                <a:solidFill>
                  <a:srgbClr val="FF0000"/>
                </a:solidFill>
              </a:rPr>
              <a:t>20% of discretionary income for 25 years</a:t>
            </a:r>
            <a:endParaRPr lang="en-US" sz="2500" dirty="0" smtClean="0">
              <a:solidFill>
                <a:srgbClr val="FF0000"/>
              </a:solidFill>
            </a:endParaRPr>
          </a:p>
          <a:p>
            <a:r>
              <a:rPr lang="en-US" b="1" dirty="0" smtClean="0"/>
              <a:t>Pay As You Earn (PAYE) Plan – must qualify</a:t>
            </a:r>
          </a:p>
          <a:p>
            <a:pPr lvl="1"/>
            <a:r>
              <a:rPr lang="en-US" sz="2500" dirty="0" smtClean="0">
                <a:solidFill>
                  <a:srgbClr val="FF0000"/>
                </a:solidFill>
              </a:rPr>
              <a:t>10</a:t>
            </a:r>
            <a:r>
              <a:rPr lang="en-US" sz="2500" dirty="0">
                <a:solidFill>
                  <a:srgbClr val="FF0000"/>
                </a:solidFill>
              </a:rPr>
              <a:t>% of discretionary income for 20 years</a:t>
            </a:r>
          </a:p>
          <a:p>
            <a:r>
              <a:rPr lang="en-US" b="1" dirty="0" smtClean="0"/>
              <a:t>Income-based Repayment (IBR) Plan – must qualify</a:t>
            </a:r>
          </a:p>
          <a:p>
            <a:pPr marL="742950" lvl="2" indent="-342900"/>
            <a:r>
              <a:rPr lang="en-US" sz="2500" dirty="0" smtClean="0">
                <a:solidFill>
                  <a:srgbClr val="FF0000"/>
                </a:solidFill>
              </a:rPr>
              <a:t>Borrowers on/after 7/1/14: 10</a:t>
            </a:r>
            <a:r>
              <a:rPr lang="en-US" sz="2500" dirty="0">
                <a:solidFill>
                  <a:srgbClr val="FF0000"/>
                </a:solidFill>
              </a:rPr>
              <a:t>% of discretionary income for 20 </a:t>
            </a:r>
            <a:r>
              <a:rPr lang="en-US" sz="2500" dirty="0" smtClean="0">
                <a:solidFill>
                  <a:srgbClr val="FF0000"/>
                </a:solidFill>
              </a:rPr>
              <a:t>years</a:t>
            </a:r>
          </a:p>
          <a:p>
            <a:pPr marL="742950" lvl="2" indent="-342900"/>
            <a:r>
              <a:rPr lang="en-US" sz="2500" dirty="0" smtClean="0">
                <a:solidFill>
                  <a:srgbClr val="FF0000"/>
                </a:solidFill>
              </a:rPr>
              <a:t>Borrowers before 7/1/2014: 15% of discretionary income for 25 years</a:t>
            </a:r>
            <a:endParaRPr lang="en-US" sz="25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258542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534400" cy="5029200"/>
          </a:xfrm>
        </p:spPr>
        <p:txBody>
          <a:bodyPr>
            <a:normAutofit fontScale="92500" lnSpcReduction="10000"/>
          </a:bodyPr>
          <a:lstStyle/>
          <a:p>
            <a:pPr marL="0" indent="0" algn="ctr">
              <a:buNone/>
            </a:pPr>
            <a:r>
              <a:rPr lang="en-US" sz="3600" b="1" dirty="0" smtClean="0"/>
              <a:t>Consolidation</a:t>
            </a:r>
          </a:p>
          <a:p>
            <a:r>
              <a:rPr lang="en-US" b="1" dirty="0" smtClean="0"/>
              <a:t>Federal Direct Consolidation Loan:</a:t>
            </a:r>
            <a:r>
              <a:rPr lang="en-US" dirty="0" smtClean="0"/>
              <a:t> Combines all federal student loans into one new loan. Provides borrower 1 payment and up to 30 years to repay. There is </a:t>
            </a:r>
            <a:r>
              <a:rPr lang="en-US" u="sng" dirty="0" smtClean="0"/>
              <a:t>no fee</a:t>
            </a:r>
            <a:r>
              <a:rPr lang="en-US" dirty="0" smtClean="0"/>
              <a:t>.</a:t>
            </a:r>
          </a:p>
          <a:p>
            <a:endParaRPr lang="en-US" sz="1100" dirty="0" smtClean="0"/>
          </a:p>
          <a:p>
            <a:r>
              <a:rPr lang="en-US" b="1" dirty="0" smtClean="0"/>
              <a:t>Private Lender Consolidation Loan:</a:t>
            </a:r>
            <a:r>
              <a:rPr lang="en-US" dirty="0" smtClean="0"/>
              <a:t> requirements vary from one lender to the next. Generally combines </a:t>
            </a:r>
            <a:r>
              <a:rPr lang="en-US" dirty="0"/>
              <a:t>all federal </a:t>
            </a:r>
            <a:r>
              <a:rPr lang="en-US" dirty="0" smtClean="0"/>
              <a:t>and private student </a:t>
            </a:r>
            <a:r>
              <a:rPr lang="en-US" dirty="0"/>
              <a:t>loans into one new loan</a:t>
            </a:r>
            <a:r>
              <a:rPr lang="en-US" dirty="0" smtClean="0"/>
              <a:t>. Refinancing option to lower interest rate based on creditworthiness. </a:t>
            </a:r>
            <a:r>
              <a:rPr lang="en-US" u="sng" dirty="0" smtClean="0"/>
              <a:t>Borrowers lose all federal loan benefits</a:t>
            </a:r>
            <a:r>
              <a:rPr lang="en-US" dirty="0" smtClean="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845797" cy="10649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04800"/>
            <a:ext cx="4160821" cy="1174101"/>
          </a:xfrm>
          <a:prstGeom prst="rect">
            <a:avLst/>
          </a:prstGeom>
        </p:spPr>
      </p:pic>
    </p:spTree>
    <p:extLst>
      <p:ext uri="{BB962C8B-B14F-4D97-AF65-F5344CB8AC3E}">
        <p14:creationId xmlns:p14="http://schemas.microsoft.com/office/powerpoint/2010/main" val="111795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TotalTime>
  <Words>4426</Words>
  <Application>Microsoft Office PowerPoint</Application>
  <PresentationFormat>On-screen Show (4:3)</PresentationFormat>
  <Paragraphs>404</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Luke</dc:creator>
  <cp:lastModifiedBy>Jeanne Johnson</cp:lastModifiedBy>
  <cp:revision>219</cp:revision>
  <cp:lastPrinted>2017-02-22T14:05:17Z</cp:lastPrinted>
  <dcterms:created xsi:type="dcterms:W3CDTF">2017-02-21T11:15:05Z</dcterms:created>
  <dcterms:modified xsi:type="dcterms:W3CDTF">2017-04-07T13:44:54Z</dcterms:modified>
</cp:coreProperties>
</file>